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47" r:id="rId2"/>
    <p:sldMasterId id="2147483963" r:id="rId3"/>
    <p:sldMasterId id="2147483983" r:id="rId4"/>
  </p:sldMasterIdLst>
  <p:notesMasterIdLst>
    <p:notesMasterId r:id="rId86"/>
  </p:notesMasterIdLst>
  <p:sldIdLst>
    <p:sldId id="257" r:id="rId5"/>
    <p:sldId id="7269" r:id="rId6"/>
    <p:sldId id="7270" r:id="rId7"/>
    <p:sldId id="7268" r:id="rId8"/>
    <p:sldId id="7273" r:id="rId9"/>
    <p:sldId id="7274" r:id="rId10"/>
    <p:sldId id="7324" r:id="rId11"/>
    <p:sldId id="7325" r:id="rId12"/>
    <p:sldId id="7326" r:id="rId13"/>
    <p:sldId id="7275" r:id="rId14"/>
    <p:sldId id="7276" r:id="rId15"/>
    <p:sldId id="7327" r:id="rId16"/>
    <p:sldId id="7277" r:id="rId17"/>
    <p:sldId id="7278" r:id="rId18"/>
    <p:sldId id="7328" r:id="rId19"/>
    <p:sldId id="7279" r:id="rId20"/>
    <p:sldId id="7280" r:id="rId21"/>
    <p:sldId id="7281" r:id="rId22"/>
    <p:sldId id="7282" r:id="rId23"/>
    <p:sldId id="7283" r:id="rId24"/>
    <p:sldId id="7329" r:id="rId25"/>
    <p:sldId id="2159" r:id="rId26"/>
    <p:sldId id="7343" r:id="rId27"/>
    <p:sldId id="7284" r:id="rId28"/>
    <p:sldId id="7285" r:id="rId29"/>
    <p:sldId id="7286" r:id="rId30"/>
    <p:sldId id="7271" r:id="rId31"/>
    <p:sldId id="7272" r:id="rId32"/>
    <p:sldId id="7345" r:id="rId33"/>
    <p:sldId id="7347" r:id="rId34"/>
    <p:sldId id="7292" r:id="rId35"/>
    <p:sldId id="7330" r:id="rId36"/>
    <p:sldId id="7293" r:id="rId37"/>
    <p:sldId id="7331" r:id="rId38"/>
    <p:sldId id="7332" r:id="rId39"/>
    <p:sldId id="7333" r:id="rId40"/>
    <p:sldId id="7294" r:id="rId41"/>
    <p:sldId id="7295" r:id="rId42"/>
    <p:sldId id="7296" r:id="rId43"/>
    <p:sldId id="4040" r:id="rId44"/>
    <p:sldId id="2134806211" r:id="rId45"/>
    <p:sldId id="2134806215" r:id="rId46"/>
    <p:sldId id="2134806212" r:id="rId47"/>
    <p:sldId id="2134806214" r:id="rId48"/>
    <p:sldId id="2134806213" r:id="rId49"/>
    <p:sldId id="2134806216" r:id="rId50"/>
    <p:sldId id="7348" r:id="rId51"/>
    <p:sldId id="7287" r:id="rId52"/>
    <p:sldId id="7288" r:id="rId53"/>
    <p:sldId id="7290" r:id="rId54"/>
    <p:sldId id="7289" r:id="rId55"/>
    <p:sldId id="7291" r:id="rId56"/>
    <p:sldId id="2134806231" r:id="rId57"/>
    <p:sldId id="2134806217" r:id="rId58"/>
    <p:sldId id="2134806222" r:id="rId59"/>
    <p:sldId id="2134806226" r:id="rId60"/>
    <p:sldId id="2134806206" r:id="rId61"/>
    <p:sldId id="2134806223" r:id="rId62"/>
    <p:sldId id="2134806224" r:id="rId63"/>
    <p:sldId id="2134806227" r:id="rId64"/>
    <p:sldId id="2134806228" r:id="rId65"/>
    <p:sldId id="2134806229" r:id="rId66"/>
    <p:sldId id="2134806230" r:id="rId67"/>
    <p:sldId id="7298" r:id="rId68"/>
    <p:sldId id="7299" r:id="rId69"/>
    <p:sldId id="7300" r:id="rId70"/>
    <p:sldId id="7349" r:id="rId71"/>
    <p:sldId id="7301" r:id="rId72"/>
    <p:sldId id="313" r:id="rId73"/>
    <p:sldId id="2134806209" r:id="rId74"/>
    <p:sldId id="7297" r:id="rId75"/>
    <p:sldId id="7334" r:id="rId76"/>
    <p:sldId id="7335" r:id="rId77"/>
    <p:sldId id="7336" r:id="rId78"/>
    <p:sldId id="7337" r:id="rId79"/>
    <p:sldId id="7338" r:id="rId80"/>
    <p:sldId id="7302" r:id="rId81"/>
    <p:sldId id="7303" r:id="rId82"/>
    <p:sldId id="7339" r:id="rId83"/>
    <p:sldId id="7342" r:id="rId84"/>
    <p:sldId id="25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Sheridan"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EEECE1"/>
    <a:srgbClr val="8A9454"/>
    <a:srgbClr val="9848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4"/>
    <p:restoredTop sz="95782"/>
  </p:normalViewPr>
  <p:slideViewPr>
    <p:cSldViewPr snapToGrid="0" snapToObjects="1">
      <p:cViewPr varScale="1">
        <p:scale>
          <a:sx n="122" d="100"/>
          <a:sy n="122" d="100"/>
        </p:scale>
        <p:origin x="424" y="2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8A91F-0895-4621-8EFD-5BE55E9CDC57}"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2C9561AF-DEA9-4BE4-AB17-1D21D01D20B6}">
      <dgm:prSet phldrT="[Text]" custT="1"/>
      <dgm:spPr>
        <a:xfrm>
          <a:off x="1142999" y="1228725"/>
          <a:ext cx="1600201" cy="819150"/>
        </a:xfrm>
        <a:solidFill>
          <a:schemeClr val="accent1">
            <a:lumMod val="75000"/>
          </a:schemeClr>
        </a:solidFill>
        <a:ln w="25400" cap="flat" cmpd="sng" algn="ctr">
          <a:solidFill>
            <a:srgbClr val="FFFFFF">
              <a:hueOff val="0"/>
              <a:satOff val="0"/>
              <a:lumOff val="0"/>
              <a:alphaOff val="0"/>
            </a:srgbClr>
          </a:solidFill>
          <a:prstDash val="solid"/>
        </a:ln>
        <a:effectLst/>
      </dgm:spPr>
      <dgm:t>
        <a:bodyPr/>
        <a:lstStyle/>
        <a:p>
          <a:r>
            <a:rPr lang="en-US" sz="1600" b="1" dirty="0">
              <a:solidFill>
                <a:schemeClr val="bg1"/>
              </a:solidFill>
              <a:latin typeface="Calibri" panose="020F0502020204030204" pitchFamily="34" charset="0"/>
              <a:ea typeface="+mn-ea"/>
              <a:cs typeface="+mn-cs"/>
            </a:rPr>
            <a:t>National System</a:t>
          </a:r>
        </a:p>
      </dgm:t>
    </dgm:pt>
    <dgm:pt modelId="{2DE116AC-7E0D-4444-9359-93C7955E3EE4}" type="parTrans" cxnId="{8CA601F1-4341-4793-98C2-76FB4AB32A96}">
      <dgm:prSet/>
      <dgm:spPr/>
      <dgm:t>
        <a:bodyPr/>
        <a:lstStyle/>
        <a:p>
          <a:endParaRPr lang="en-US" sz="1600"/>
        </a:p>
      </dgm:t>
    </dgm:pt>
    <dgm:pt modelId="{205F8CD3-9C8C-4263-BBE8-C1829376513A}" type="sibTrans" cxnId="{8CA601F1-4341-4793-98C2-76FB4AB32A96}">
      <dgm:prSet/>
      <dgm:spPr/>
      <dgm:t>
        <a:bodyPr/>
        <a:lstStyle/>
        <a:p>
          <a:endParaRPr lang="en-US" sz="1600"/>
        </a:p>
      </dgm:t>
    </dgm:pt>
    <dgm:pt modelId="{0AAB9DB2-B446-42A4-8060-35540302012C}">
      <dgm:prSet phldrT="[Text]" custT="1"/>
      <dgm:spPr>
        <a:xfrm rot="16200000">
          <a:off x="152400" y="-152400"/>
          <a:ext cx="1638300" cy="1943100"/>
        </a:xfrm>
        <a:solidFill>
          <a:schemeClr val="accent1">
            <a:lumMod val="75000"/>
          </a:schemeClr>
        </a:solidFill>
        <a:ln w="25400" cap="flat" cmpd="sng" algn="ctr">
          <a:solidFill>
            <a:srgbClr val="FFFFFF">
              <a:hueOff val="0"/>
              <a:satOff val="0"/>
              <a:lumOff val="0"/>
              <a:alphaOff val="0"/>
            </a:srgbClr>
          </a:solidFill>
          <a:prstDash val="solid"/>
        </a:ln>
        <a:effectLst/>
      </dgm:spPr>
      <dgm:t>
        <a:bodyPr/>
        <a:lstStyle/>
        <a:p>
          <a:r>
            <a:rPr lang="en-US" sz="1600" b="1" dirty="0">
              <a:solidFill>
                <a:srgbClr val="FFFFFF"/>
              </a:solidFill>
              <a:latin typeface="Calibri" panose="020F0502020204030204" pitchFamily="34" charset="0"/>
              <a:ea typeface="+mn-ea"/>
              <a:cs typeface="+mn-cs"/>
            </a:rPr>
            <a:t>Active</a:t>
          </a:r>
          <a:r>
            <a:rPr lang="en-US" sz="1600" b="1" baseline="0" dirty="0">
              <a:solidFill>
                <a:srgbClr val="FFFFFF"/>
              </a:solidFill>
              <a:latin typeface="Calibri" panose="020F0502020204030204" pitchFamily="34" charset="0"/>
              <a:ea typeface="+mn-ea"/>
              <a:cs typeface="+mn-cs"/>
            </a:rPr>
            <a:t> Surveillance to better protect patients</a:t>
          </a:r>
        </a:p>
      </dgm:t>
    </dgm:pt>
    <dgm:pt modelId="{81048158-348E-4A51-8D9E-3A8BCCD17E87}" type="parTrans" cxnId="{26FF2B58-456D-436B-A87C-1F014B2BF155}">
      <dgm:prSet/>
      <dgm:spPr/>
      <dgm:t>
        <a:bodyPr/>
        <a:lstStyle/>
        <a:p>
          <a:endParaRPr lang="en-US" sz="1600"/>
        </a:p>
      </dgm:t>
    </dgm:pt>
    <dgm:pt modelId="{43E6F338-57A3-4797-9714-FC5B6C5D0F0A}" type="sibTrans" cxnId="{26FF2B58-456D-436B-A87C-1F014B2BF155}">
      <dgm:prSet/>
      <dgm:spPr/>
      <dgm:t>
        <a:bodyPr/>
        <a:lstStyle/>
        <a:p>
          <a:endParaRPr lang="en-US" sz="1600"/>
        </a:p>
      </dgm:t>
    </dgm:pt>
    <dgm:pt modelId="{EB69F7BC-4E25-4DFA-B27B-5753C7A7454C}">
      <dgm:prSet phldrT="[Text]" custT="1"/>
      <dgm:spPr>
        <a:xfrm>
          <a:off x="1943100" y="0"/>
          <a:ext cx="1943100" cy="1638300"/>
        </a:xfrm>
        <a:solidFill>
          <a:schemeClr val="accent6">
            <a:lumMod val="75000"/>
          </a:schemeClr>
        </a:solidFill>
        <a:ln w="25400" cap="flat" cmpd="sng" algn="ctr">
          <a:solidFill>
            <a:srgbClr val="FFFFFF">
              <a:hueOff val="0"/>
              <a:satOff val="0"/>
              <a:lumOff val="0"/>
              <a:alphaOff val="0"/>
            </a:srgbClr>
          </a:solidFill>
          <a:prstDash val="solid"/>
        </a:ln>
        <a:effectLst/>
      </dgm:spPr>
      <dgm:t>
        <a:bodyPr/>
        <a:lstStyle/>
        <a:p>
          <a:r>
            <a:rPr lang="en-US" sz="1400" b="1" dirty="0">
              <a:solidFill>
                <a:srgbClr val="FFFFFF"/>
              </a:solidFill>
              <a:latin typeface="Calibri" panose="020F0502020204030204" pitchFamily="34" charset="0"/>
              <a:ea typeface="+mn-ea"/>
              <a:cs typeface="+mn-cs"/>
            </a:rPr>
            <a:t>Leverage RWE to support regulatory decisions throughout TPLC </a:t>
          </a:r>
        </a:p>
      </dgm:t>
    </dgm:pt>
    <dgm:pt modelId="{155CA9E9-F50E-4D74-B0E4-B670486D308B}" type="parTrans" cxnId="{C8D56175-98C1-4069-A17B-7089A2E7EBEC}">
      <dgm:prSet/>
      <dgm:spPr/>
      <dgm:t>
        <a:bodyPr/>
        <a:lstStyle/>
        <a:p>
          <a:endParaRPr lang="en-US" sz="1600"/>
        </a:p>
      </dgm:t>
    </dgm:pt>
    <dgm:pt modelId="{B42BCE5B-E599-4D1B-BC5C-13C8F8C49C0B}" type="sibTrans" cxnId="{C8D56175-98C1-4069-A17B-7089A2E7EBEC}">
      <dgm:prSet/>
      <dgm:spPr/>
      <dgm:t>
        <a:bodyPr/>
        <a:lstStyle/>
        <a:p>
          <a:endParaRPr lang="en-US" sz="1600"/>
        </a:p>
      </dgm:t>
    </dgm:pt>
    <dgm:pt modelId="{C3437E72-B4A0-4E7C-AF23-02A3AC46BA21}">
      <dgm:prSet phldrT="[Text]" custT="1"/>
      <dgm:spPr>
        <a:xfrm rot="10800000">
          <a:off x="0" y="1638300"/>
          <a:ext cx="1943100" cy="1638300"/>
        </a:xfrm>
        <a:solidFill>
          <a:srgbClr val="984807"/>
        </a:solidFill>
        <a:ln w="25400" cap="flat" cmpd="sng" algn="ctr">
          <a:solidFill>
            <a:srgbClr val="FFFFFF">
              <a:hueOff val="0"/>
              <a:satOff val="0"/>
              <a:lumOff val="0"/>
              <a:alphaOff val="0"/>
            </a:srgbClr>
          </a:solidFill>
          <a:prstDash val="solid"/>
        </a:ln>
        <a:effectLst/>
      </dgm:spPr>
      <dgm:t>
        <a:bodyPr/>
        <a:lstStyle/>
        <a:p>
          <a:pPr algn="l">
            <a:spcAft>
              <a:spcPct val="35000"/>
            </a:spcAft>
          </a:pPr>
          <a:r>
            <a:rPr lang="en-US" sz="1400" b="1" dirty="0">
              <a:solidFill>
                <a:srgbClr val="FFFFFF"/>
              </a:solidFill>
              <a:latin typeface="Calibri" panose="020F0502020204030204" pitchFamily="34" charset="0"/>
              <a:ea typeface="+mn-ea"/>
              <a:cs typeface="+mn-cs"/>
            </a:rPr>
            <a:t>Embedded in Health Care System </a:t>
          </a:r>
        </a:p>
        <a:p>
          <a:pPr algn="l">
            <a:spcAft>
              <a:spcPts val="0"/>
            </a:spcAft>
          </a:pPr>
          <a:r>
            <a:rPr lang="en-US" sz="1400" b="1" dirty="0">
              <a:solidFill>
                <a:srgbClr val="FFFFFF"/>
              </a:solidFill>
              <a:latin typeface="Calibri" panose="020F0502020204030204" pitchFamily="34" charset="0"/>
              <a:ea typeface="+mn-ea"/>
              <a:cs typeface="+mn-cs"/>
            </a:rPr>
            <a:t>(collect data during routine clinical care)</a:t>
          </a:r>
        </a:p>
      </dgm:t>
    </dgm:pt>
    <dgm:pt modelId="{1DE1E790-7DB3-4961-BA6C-E001CA409065}" type="parTrans" cxnId="{734F7EEE-8BEF-4F39-84C8-7046DFCE925F}">
      <dgm:prSet/>
      <dgm:spPr/>
      <dgm:t>
        <a:bodyPr/>
        <a:lstStyle/>
        <a:p>
          <a:endParaRPr lang="en-US" sz="1600"/>
        </a:p>
      </dgm:t>
    </dgm:pt>
    <dgm:pt modelId="{20F878D2-756D-4FDC-A1FA-C499436523A8}" type="sibTrans" cxnId="{734F7EEE-8BEF-4F39-84C8-7046DFCE925F}">
      <dgm:prSet/>
      <dgm:spPr/>
      <dgm:t>
        <a:bodyPr/>
        <a:lstStyle/>
        <a:p>
          <a:endParaRPr lang="en-US" sz="1600"/>
        </a:p>
      </dgm:t>
    </dgm:pt>
    <dgm:pt modelId="{2C3F190A-4151-47D3-B934-D1CA310C9E45}">
      <dgm:prSet phldrT="[Text]" custT="1"/>
      <dgm:spPr>
        <a:xfrm rot="5400000">
          <a:off x="2095500" y="1485900"/>
          <a:ext cx="1638300" cy="1943100"/>
        </a:xfrm>
        <a:solidFill>
          <a:srgbClr val="7030A0"/>
        </a:solidFill>
        <a:ln w="25400" cap="flat" cmpd="sng" algn="ctr">
          <a:solidFill>
            <a:srgbClr val="FFFFFF">
              <a:hueOff val="0"/>
              <a:satOff val="0"/>
              <a:lumOff val="0"/>
              <a:alphaOff val="0"/>
            </a:srgbClr>
          </a:solidFill>
          <a:prstDash val="solid"/>
        </a:ln>
        <a:effectLst/>
      </dgm:spPr>
      <dgm:t>
        <a:bodyPr/>
        <a:lstStyle/>
        <a:p>
          <a:pPr algn="ctr"/>
          <a:r>
            <a:rPr lang="en-US" sz="1200" b="1" dirty="0">
              <a:solidFill>
                <a:srgbClr val="FFFFFF"/>
              </a:solidFill>
              <a:latin typeface="Calibri" panose="020F0502020204030204" pitchFamily="34" charset="0"/>
              <a:ea typeface="+mn-ea"/>
              <a:cs typeface="+mn-cs"/>
            </a:rPr>
            <a:t>Shared system to inform  the entire Ecosystem (patients, clinicians, providers, payers, FDA, Device Firms)</a:t>
          </a:r>
        </a:p>
      </dgm:t>
    </dgm:pt>
    <dgm:pt modelId="{5C60E4EE-5741-4125-8E53-F7013F5ECB2A}" type="parTrans" cxnId="{AC498490-F3F9-4533-9C75-301637FAF0C6}">
      <dgm:prSet/>
      <dgm:spPr/>
      <dgm:t>
        <a:bodyPr/>
        <a:lstStyle/>
        <a:p>
          <a:endParaRPr lang="en-US" sz="1600"/>
        </a:p>
      </dgm:t>
    </dgm:pt>
    <dgm:pt modelId="{7D00A2AC-2803-4705-9D50-F8E236B2000E}" type="sibTrans" cxnId="{AC498490-F3F9-4533-9C75-301637FAF0C6}">
      <dgm:prSet/>
      <dgm:spPr/>
      <dgm:t>
        <a:bodyPr/>
        <a:lstStyle/>
        <a:p>
          <a:endParaRPr lang="en-US" sz="1600"/>
        </a:p>
      </dgm:t>
    </dgm:pt>
    <dgm:pt modelId="{860B2738-184F-4B85-B912-1E51C0DAD5D4}" type="pres">
      <dgm:prSet presAssocID="{C498A91F-0895-4621-8EFD-5BE55E9CDC57}" presName="diagram" presStyleCnt="0">
        <dgm:presLayoutVars>
          <dgm:chMax val="1"/>
          <dgm:dir/>
          <dgm:animLvl val="ctr"/>
          <dgm:resizeHandles val="exact"/>
        </dgm:presLayoutVars>
      </dgm:prSet>
      <dgm:spPr/>
    </dgm:pt>
    <dgm:pt modelId="{EB0918F5-5A6F-46FD-BF5A-C84AAF1CB50A}" type="pres">
      <dgm:prSet presAssocID="{C498A91F-0895-4621-8EFD-5BE55E9CDC57}" presName="matrix" presStyleCnt="0"/>
      <dgm:spPr/>
    </dgm:pt>
    <dgm:pt modelId="{955AA70E-C27B-4AC6-AA90-0B5010570AAA}" type="pres">
      <dgm:prSet presAssocID="{C498A91F-0895-4621-8EFD-5BE55E9CDC57}" presName="tile1" presStyleLbl="node1" presStyleIdx="0" presStyleCnt="4" custLinFactNeighborX="-50" custLinFactNeighborY="-6816"/>
      <dgm:spPr>
        <a:prstGeom prst="round1Rect">
          <a:avLst/>
        </a:prstGeom>
      </dgm:spPr>
    </dgm:pt>
    <dgm:pt modelId="{AFB31C2A-9EF0-4033-B882-6451012A6D82}" type="pres">
      <dgm:prSet presAssocID="{C498A91F-0895-4621-8EFD-5BE55E9CDC57}" presName="tile1text" presStyleLbl="node1" presStyleIdx="0" presStyleCnt="4">
        <dgm:presLayoutVars>
          <dgm:chMax val="0"/>
          <dgm:chPref val="0"/>
          <dgm:bulletEnabled val="1"/>
        </dgm:presLayoutVars>
      </dgm:prSet>
      <dgm:spPr/>
    </dgm:pt>
    <dgm:pt modelId="{5D8B9B73-527F-4DE3-A630-6F95A32544AA}" type="pres">
      <dgm:prSet presAssocID="{C498A91F-0895-4621-8EFD-5BE55E9CDC57}" presName="tile2" presStyleLbl="node1" presStyleIdx="1" presStyleCnt="4"/>
      <dgm:spPr>
        <a:prstGeom prst="round1Rect">
          <a:avLst/>
        </a:prstGeom>
      </dgm:spPr>
    </dgm:pt>
    <dgm:pt modelId="{6BDC6CF8-CC5C-4811-AFBC-7A35C0FB7B57}" type="pres">
      <dgm:prSet presAssocID="{C498A91F-0895-4621-8EFD-5BE55E9CDC57}" presName="tile2text" presStyleLbl="node1" presStyleIdx="1" presStyleCnt="4">
        <dgm:presLayoutVars>
          <dgm:chMax val="0"/>
          <dgm:chPref val="0"/>
          <dgm:bulletEnabled val="1"/>
        </dgm:presLayoutVars>
      </dgm:prSet>
      <dgm:spPr/>
    </dgm:pt>
    <dgm:pt modelId="{463BC50E-30B5-4165-BE58-DD2C857B8D22}" type="pres">
      <dgm:prSet presAssocID="{C498A91F-0895-4621-8EFD-5BE55E9CDC57}" presName="tile3" presStyleLbl="node1" presStyleIdx="2" presStyleCnt="4"/>
      <dgm:spPr>
        <a:prstGeom prst="round1Rect">
          <a:avLst/>
        </a:prstGeom>
      </dgm:spPr>
    </dgm:pt>
    <dgm:pt modelId="{5DAED0AD-2DC0-4D87-AC7B-D50FE0B99184}" type="pres">
      <dgm:prSet presAssocID="{C498A91F-0895-4621-8EFD-5BE55E9CDC57}" presName="tile3text" presStyleLbl="node1" presStyleIdx="2" presStyleCnt="4">
        <dgm:presLayoutVars>
          <dgm:chMax val="0"/>
          <dgm:chPref val="0"/>
          <dgm:bulletEnabled val="1"/>
        </dgm:presLayoutVars>
      </dgm:prSet>
      <dgm:spPr/>
    </dgm:pt>
    <dgm:pt modelId="{975CF5B6-DA43-4A5C-BF89-3AB74A45A161}" type="pres">
      <dgm:prSet presAssocID="{C498A91F-0895-4621-8EFD-5BE55E9CDC57}" presName="tile4" presStyleLbl="node1" presStyleIdx="3" presStyleCnt="4"/>
      <dgm:spPr>
        <a:prstGeom prst="round1Rect">
          <a:avLst/>
        </a:prstGeom>
      </dgm:spPr>
    </dgm:pt>
    <dgm:pt modelId="{0F243E2C-0458-40B9-837D-3D1223EDC0E0}" type="pres">
      <dgm:prSet presAssocID="{C498A91F-0895-4621-8EFD-5BE55E9CDC57}" presName="tile4text" presStyleLbl="node1" presStyleIdx="3" presStyleCnt="4">
        <dgm:presLayoutVars>
          <dgm:chMax val="0"/>
          <dgm:chPref val="0"/>
          <dgm:bulletEnabled val="1"/>
        </dgm:presLayoutVars>
      </dgm:prSet>
      <dgm:spPr/>
    </dgm:pt>
    <dgm:pt modelId="{FAAC0FD6-FECB-473A-AE4D-416D978355E2}" type="pres">
      <dgm:prSet presAssocID="{C498A91F-0895-4621-8EFD-5BE55E9CDC57}" presName="centerTile" presStyleLbl="fgShp" presStyleIdx="0" presStyleCnt="1" custScaleX="137255">
        <dgm:presLayoutVars>
          <dgm:chMax val="0"/>
          <dgm:chPref val="0"/>
        </dgm:presLayoutVars>
      </dgm:prSet>
      <dgm:spPr>
        <a:prstGeom prst="roundRect">
          <a:avLst/>
        </a:prstGeom>
      </dgm:spPr>
    </dgm:pt>
  </dgm:ptLst>
  <dgm:cxnLst>
    <dgm:cxn modelId="{4E769D1F-12DB-8842-BBD5-DACE3DC781C1}" type="presOf" srcId="{C3437E72-B4A0-4E7C-AF23-02A3AC46BA21}" destId="{5DAED0AD-2DC0-4D87-AC7B-D50FE0B99184}" srcOrd="1" destOrd="0" presId="urn:microsoft.com/office/officeart/2005/8/layout/matrix1"/>
    <dgm:cxn modelId="{E94D3A4A-239F-8845-A2CA-DF8D67F91878}" type="presOf" srcId="{0AAB9DB2-B446-42A4-8060-35540302012C}" destId="{955AA70E-C27B-4AC6-AA90-0B5010570AAA}" srcOrd="0" destOrd="0" presId="urn:microsoft.com/office/officeart/2005/8/layout/matrix1"/>
    <dgm:cxn modelId="{26FF2B58-456D-436B-A87C-1F014B2BF155}" srcId="{2C9561AF-DEA9-4BE4-AB17-1D21D01D20B6}" destId="{0AAB9DB2-B446-42A4-8060-35540302012C}" srcOrd="0" destOrd="0" parTransId="{81048158-348E-4A51-8D9E-3A8BCCD17E87}" sibTransId="{43E6F338-57A3-4797-9714-FC5B6C5D0F0A}"/>
    <dgm:cxn modelId="{738F275B-152C-C946-979C-29C4E6896221}" type="presOf" srcId="{EB69F7BC-4E25-4DFA-B27B-5753C7A7454C}" destId="{5D8B9B73-527F-4DE3-A630-6F95A32544AA}" srcOrd="0" destOrd="0" presId="urn:microsoft.com/office/officeart/2005/8/layout/matrix1"/>
    <dgm:cxn modelId="{C8D56175-98C1-4069-A17B-7089A2E7EBEC}" srcId="{2C9561AF-DEA9-4BE4-AB17-1D21D01D20B6}" destId="{EB69F7BC-4E25-4DFA-B27B-5753C7A7454C}" srcOrd="1" destOrd="0" parTransId="{155CA9E9-F50E-4D74-B0E4-B670486D308B}" sibTransId="{B42BCE5B-E599-4D1B-BC5C-13C8F8C49C0B}"/>
    <dgm:cxn modelId="{7EBEC47F-3F1D-2440-A829-F458812A3B16}" type="presOf" srcId="{0AAB9DB2-B446-42A4-8060-35540302012C}" destId="{AFB31C2A-9EF0-4033-B882-6451012A6D82}" srcOrd="1" destOrd="0" presId="urn:microsoft.com/office/officeart/2005/8/layout/matrix1"/>
    <dgm:cxn modelId="{3C4ED683-5A28-5345-BADA-352C62C4BE28}" type="presOf" srcId="{2C3F190A-4151-47D3-B934-D1CA310C9E45}" destId="{975CF5B6-DA43-4A5C-BF89-3AB74A45A161}" srcOrd="0" destOrd="0" presId="urn:microsoft.com/office/officeart/2005/8/layout/matrix1"/>
    <dgm:cxn modelId="{AC498490-F3F9-4533-9C75-301637FAF0C6}" srcId="{2C9561AF-DEA9-4BE4-AB17-1D21D01D20B6}" destId="{2C3F190A-4151-47D3-B934-D1CA310C9E45}" srcOrd="3" destOrd="0" parTransId="{5C60E4EE-5741-4125-8E53-F7013F5ECB2A}" sibTransId="{7D00A2AC-2803-4705-9D50-F8E236B2000E}"/>
    <dgm:cxn modelId="{76316EAE-2848-A84C-BD16-1CFB36AF120B}" type="presOf" srcId="{2C3F190A-4151-47D3-B934-D1CA310C9E45}" destId="{0F243E2C-0458-40B9-837D-3D1223EDC0E0}" srcOrd="1" destOrd="0" presId="urn:microsoft.com/office/officeart/2005/8/layout/matrix1"/>
    <dgm:cxn modelId="{757A25AF-D71B-FF41-973B-7A9DDDA39A42}" type="presOf" srcId="{EB69F7BC-4E25-4DFA-B27B-5753C7A7454C}" destId="{6BDC6CF8-CC5C-4811-AFBC-7A35C0FB7B57}" srcOrd="1" destOrd="0" presId="urn:microsoft.com/office/officeart/2005/8/layout/matrix1"/>
    <dgm:cxn modelId="{52CE0CC7-ED1F-BA49-AB81-47508711DFB7}" type="presOf" srcId="{2C9561AF-DEA9-4BE4-AB17-1D21D01D20B6}" destId="{FAAC0FD6-FECB-473A-AE4D-416D978355E2}" srcOrd="0" destOrd="0" presId="urn:microsoft.com/office/officeart/2005/8/layout/matrix1"/>
    <dgm:cxn modelId="{AAA56BDD-0DCC-5546-86A2-14DDF9C45315}" type="presOf" srcId="{C3437E72-B4A0-4E7C-AF23-02A3AC46BA21}" destId="{463BC50E-30B5-4165-BE58-DD2C857B8D22}" srcOrd="0" destOrd="0" presId="urn:microsoft.com/office/officeart/2005/8/layout/matrix1"/>
    <dgm:cxn modelId="{734F7EEE-8BEF-4F39-84C8-7046DFCE925F}" srcId="{2C9561AF-DEA9-4BE4-AB17-1D21D01D20B6}" destId="{C3437E72-B4A0-4E7C-AF23-02A3AC46BA21}" srcOrd="2" destOrd="0" parTransId="{1DE1E790-7DB3-4961-BA6C-E001CA409065}" sibTransId="{20F878D2-756D-4FDC-A1FA-C499436523A8}"/>
    <dgm:cxn modelId="{8CA601F1-4341-4793-98C2-76FB4AB32A96}" srcId="{C498A91F-0895-4621-8EFD-5BE55E9CDC57}" destId="{2C9561AF-DEA9-4BE4-AB17-1D21D01D20B6}" srcOrd="0" destOrd="0" parTransId="{2DE116AC-7E0D-4444-9359-93C7955E3EE4}" sibTransId="{205F8CD3-9C8C-4263-BBE8-C1829376513A}"/>
    <dgm:cxn modelId="{232446FC-6209-6142-8F55-E8A4975CEB8F}" type="presOf" srcId="{C498A91F-0895-4621-8EFD-5BE55E9CDC57}" destId="{860B2738-184F-4B85-B912-1E51C0DAD5D4}" srcOrd="0" destOrd="0" presId="urn:microsoft.com/office/officeart/2005/8/layout/matrix1"/>
    <dgm:cxn modelId="{8CE087AB-3583-474C-8038-71A12C78C26A}" type="presParOf" srcId="{860B2738-184F-4B85-B912-1E51C0DAD5D4}" destId="{EB0918F5-5A6F-46FD-BF5A-C84AAF1CB50A}" srcOrd="0" destOrd="0" presId="urn:microsoft.com/office/officeart/2005/8/layout/matrix1"/>
    <dgm:cxn modelId="{3A802BE6-DEBA-BF42-A391-E1A206DA0A83}" type="presParOf" srcId="{EB0918F5-5A6F-46FD-BF5A-C84AAF1CB50A}" destId="{955AA70E-C27B-4AC6-AA90-0B5010570AAA}" srcOrd="0" destOrd="0" presId="urn:microsoft.com/office/officeart/2005/8/layout/matrix1"/>
    <dgm:cxn modelId="{5082658C-9592-9341-95FC-0AEBC71A9CEE}" type="presParOf" srcId="{EB0918F5-5A6F-46FD-BF5A-C84AAF1CB50A}" destId="{AFB31C2A-9EF0-4033-B882-6451012A6D82}" srcOrd="1" destOrd="0" presId="urn:microsoft.com/office/officeart/2005/8/layout/matrix1"/>
    <dgm:cxn modelId="{A869F08A-684A-8A40-B022-BC90D1E94BA8}" type="presParOf" srcId="{EB0918F5-5A6F-46FD-BF5A-C84AAF1CB50A}" destId="{5D8B9B73-527F-4DE3-A630-6F95A32544AA}" srcOrd="2" destOrd="0" presId="urn:microsoft.com/office/officeart/2005/8/layout/matrix1"/>
    <dgm:cxn modelId="{FFB97E0E-71BE-494B-A3D9-A7210E45CD0A}" type="presParOf" srcId="{EB0918F5-5A6F-46FD-BF5A-C84AAF1CB50A}" destId="{6BDC6CF8-CC5C-4811-AFBC-7A35C0FB7B57}" srcOrd="3" destOrd="0" presId="urn:microsoft.com/office/officeart/2005/8/layout/matrix1"/>
    <dgm:cxn modelId="{C6DE9ED7-E727-474D-8CF8-2D0AE93EE073}" type="presParOf" srcId="{EB0918F5-5A6F-46FD-BF5A-C84AAF1CB50A}" destId="{463BC50E-30B5-4165-BE58-DD2C857B8D22}" srcOrd="4" destOrd="0" presId="urn:microsoft.com/office/officeart/2005/8/layout/matrix1"/>
    <dgm:cxn modelId="{5E61D661-3D57-6148-B36F-7E730CCC0FA3}" type="presParOf" srcId="{EB0918F5-5A6F-46FD-BF5A-C84AAF1CB50A}" destId="{5DAED0AD-2DC0-4D87-AC7B-D50FE0B99184}" srcOrd="5" destOrd="0" presId="urn:microsoft.com/office/officeart/2005/8/layout/matrix1"/>
    <dgm:cxn modelId="{07C8BA95-C719-4247-A393-9723AC6D5476}" type="presParOf" srcId="{EB0918F5-5A6F-46FD-BF5A-C84AAF1CB50A}" destId="{975CF5B6-DA43-4A5C-BF89-3AB74A45A161}" srcOrd="6" destOrd="0" presId="urn:microsoft.com/office/officeart/2005/8/layout/matrix1"/>
    <dgm:cxn modelId="{469D4C18-A0D8-1E45-A511-C6EA2F3F2C8D}" type="presParOf" srcId="{EB0918F5-5A6F-46FD-BF5A-C84AAF1CB50A}" destId="{0F243E2C-0458-40B9-837D-3D1223EDC0E0}" srcOrd="7" destOrd="0" presId="urn:microsoft.com/office/officeart/2005/8/layout/matrix1"/>
    <dgm:cxn modelId="{D5E2FEB1-AB53-8D4D-B634-563B5EF5A411}" type="presParOf" srcId="{860B2738-184F-4B85-B912-1E51C0DAD5D4}" destId="{FAAC0FD6-FECB-473A-AE4D-416D978355E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98A91F-0895-4621-8EFD-5BE55E9CDC57}" type="doc">
      <dgm:prSet loTypeId="urn:microsoft.com/office/officeart/2005/8/layout/matrix1" loCatId="matrix" qsTypeId="urn:microsoft.com/office/officeart/2005/8/quickstyle/simple1" qsCatId="simple" csTypeId="urn:microsoft.com/office/officeart/2005/8/colors/accent4_3" csCatId="accent4" phldr="1"/>
      <dgm:spPr/>
      <dgm:t>
        <a:bodyPr/>
        <a:lstStyle/>
        <a:p>
          <a:endParaRPr lang="en-US"/>
        </a:p>
      </dgm:t>
    </dgm:pt>
    <dgm:pt modelId="{2C9561AF-DEA9-4BE4-AB17-1D21D01D20B6}">
      <dgm:prSet phldrT="[Text]" custT="1"/>
      <dgm:spPr>
        <a:xfrm>
          <a:off x="1360170" y="1228725"/>
          <a:ext cx="1165860" cy="819150"/>
        </a:xfrm>
        <a:solidFill>
          <a:schemeClr val="bg1"/>
        </a:solidFill>
        <a:ln>
          <a:solidFill>
            <a:schemeClr val="tx1"/>
          </a:solidFill>
        </a:ln>
      </dgm:spPr>
      <dgm:t>
        <a:bodyPr/>
        <a:lstStyle/>
        <a:p>
          <a:r>
            <a:rPr lang="en-US" sz="1800" b="1" dirty="0">
              <a:solidFill>
                <a:schemeClr val="tx2"/>
              </a:solidFill>
              <a:latin typeface="Calibri" panose="020F0502020204030204" pitchFamily="34" charset="0"/>
              <a:ea typeface="+mn-ea"/>
              <a:cs typeface="+mn-cs"/>
            </a:rPr>
            <a:t>Current</a:t>
          </a:r>
        </a:p>
      </dgm:t>
    </dgm:pt>
    <dgm:pt modelId="{2DE116AC-7E0D-4444-9359-93C7955E3EE4}" type="parTrans" cxnId="{8CA601F1-4341-4793-98C2-76FB4AB32A96}">
      <dgm:prSet/>
      <dgm:spPr/>
      <dgm:t>
        <a:bodyPr/>
        <a:lstStyle/>
        <a:p>
          <a:endParaRPr lang="en-US">
            <a:solidFill>
              <a:schemeClr val="tx1"/>
            </a:solidFill>
          </a:endParaRPr>
        </a:p>
      </dgm:t>
    </dgm:pt>
    <dgm:pt modelId="{205F8CD3-9C8C-4263-BBE8-C1829376513A}" type="sibTrans" cxnId="{8CA601F1-4341-4793-98C2-76FB4AB32A96}">
      <dgm:prSet/>
      <dgm:spPr/>
      <dgm:t>
        <a:bodyPr/>
        <a:lstStyle/>
        <a:p>
          <a:endParaRPr lang="en-US">
            <a:solidFill>
              <a:schemeClr val="tx1"/>
            </a:solidFill>
          </a:endParaRPr>
        </a:p>
      </dgm:t>
    </dgm:pt>
    <dgm:pt modelId="{0AAB9DB2-B446-42A4-8060-35540302012C}">
      <dgm:prSet phldrT="[Text]"/>
      <dgm:spPr>
        <a:xfrm rot="16200000">
          <a:off x="152400" y="-136565"/>
          <a:ext cx="1638300" cy="1943100"/>
        </a:xfrm>
        <a:solidFill>
          <a:schemeClr val="bg1"/>
        </a:solidFill>
        <a:ln>
          <a:solidFill>
            <a:schemeClr val="tx2"/>
          </a:solidFill>
        </a:ln>
      </dgm:spPr>
      <dgm:t>
        <a:bodyPr/>
        <a:lstStyle/>
        <a:p>
          <a:r>
            <a:rPr lang="en-US" b="1" dirty="0">
              <a:solidFill>
                <a:schemeClr val="tx1"/>
              </a:solidFill>
              <a:latin typeface="Calibri" panose="020F0502020204030204" pitchFamily="34" charset="0"/>
              <a:ea typeface="+mn-ea"/>
              <a:cs typeface="+mn-cs"/>
            </a:rPr>
            <a:t>Passive Surveillance</a:t>
          </a:r>
        </a:p>
      </dgm:t>
    </dgm:pt>
    <dgm:pt modelId="{81048158-348E-4A51-8D9E-3A8BCCD17E87}" type="parTrans" cxnId="{26FF2B58-456D-436B-A87C-1F014B2BF155}">
      <dgm:prSet/>
      <dgm:spPr/>
      <dgm:t>
        <a:bodyPr/>
        <a:lstStyle/>
        <a:p>
          <a:endParaRPr lang="en-US">
            <a:solidFill>
              <a:schemeClr val="tx1"/>
            </a:solidFill>
          </a:endParaRPr>
        </a:p>
      </dgm:t>
    </dgm:pt>
    <dgm:pt modelId="{43E6F338-57A3-4797-9714-FC5B6C5D0F0A}" type="sibTrans" cxnId="{26FF2B58-456D-436B-A87C-1F014B2BF155}">
      <dgm:prSet/>
      <dgm:spPr/>
      <dgm:t>
        <a:bodyPr/>
        <a:lstStyle/>
        <a:p>
          <a:endParaRPr lang="en-US">
            <a:solidFill>
              <a:schemeClr val="tx1"/>
            </a:solidFill>
          </a:endParaRPr>
        </a:p>
      </dgm:t>
    </dgm:pt>
    <dgm:pt modelId="{EB69F7BC-4E25-4DFA-B27B-5753C7A7454C}">
      <dgm:prSet phldrT="[Text]" custT="1"/>
      <dgm:spPr>
        <a:xfrm>
          <a:off x="1943100" y="-15834"/>
          <a:ext cx="1943100" cy="1701636"/>
        </a:xfrm>
        <a:solidFill>
          <a:srgbClr val="EEECE1"/>
        </a:solidFill>
        <a:ln>
          <a:solidFill>
            <a:schemeClr val="tx2"/>
          </a:solidFill>
        </a:ln>
      </dgm:spPr>
      <dgm:t>
        <a:bodyPr/>
        <a:lstStyle/>
        <a:p>
          <a:pPr>
            <a:lnSpc>
              <a:spcPct val="100000"/>
            </a:lnSpc>
            <a:spcAft>
              <a:spcPts val="0"/>
            </a:spcAft>
          </a:pPr>
          <a:r>
            <a:rPr lang="en-US" sz="1400" b="1" dirty="0">
              <a:solidFill>
                <a:schemeClr val="tx1"/>
              </a:solidFill>
              <a:latin typeface="Calibri" panose="020F0502020204030204" pitchFamily="34" charset="0"/>
              <a:ea typeface="+mn-ea"/>
              <a:cs typeface="+mn-cs"/>
            </a:rPr>
            <a:t>Challenging to find right pre/post market balance without confidence in post-market data</a:t>
          </a:r>
        </a:p>
      </dgm:t>
    </dgm:pt>
    <dgm:pt modelId="{155CA9E9-F50E-4D74-B0E4-B670486D308B}" type="parTrans" cxnId="{C8D56175-98C1-4069-A17B-7089A2E7EBEC}">
      <dgm:prSet/>
      <dgm:spPr/>
      <dgm:t>
        <a:bodyPr/>
        <a:lstStyle/>
        <a:p>
          <a:endParaRPr lang="en-US">
            <a:solidFill>
              <a:schemeClr val="tx1"/>
            </a:solidFill>
          </a:endParaRPr>
        </a:p>
      </dgm:t>
    </dgm:pt>
    <dgm:pt modelId="{B42BCE5B-E599-4D1B-BC5C-13C8F8C49C0B}" type="sibTrans" cxnId="{C8D56175-98C1-4069-A17B-7089A2E7EBEC}">
      <dgm:prSet/>
      <dgm:spPr/>
      <dgm:t>
        <a:bodyPr/>
        <a:lstStyle/>
        <a:p>
          <a:endParaRPr lang="en-US">
            <a:solidFill>
              <a:schemeClr val="tx1"/>
            </a:solidFill>
          </a:endParaRPr>
        </a:p>
      </dgm:t>
    </dgm:pt>
    <dgm:pt modelId="{C3437E72-B4A0-4E7C-AF23-02A3AC46BA21}">
      <dgm:prSet phldrT="[Text]"/>
      <dgm:spPr>
        <a:xfrm rot="10800000">
          <a:off x="0" y="1616027"/>
          <a:ext cx="1943100" cy="1638300"/>
        </a:xfrm>
        <a:solidFill>
          <a:schemeClr val="tx1"/>
        </a:solidFill>
        <a:ln>
          <a:solidFill>
            <a:schemeClr val="tx2"/>
          </a:solidFill>
        </a:ln>
      </dgm:spPr>
      <dgm:t>
        <a:bodyPr/>
        <a:lstStyle/>
        <a:p>
          <a:pPr>
            <a:spcAft>
              <a:spcPct val="35000"/>
            </a:spcAft>
          </a:pPr>
          <a:r>
            <a:rPr lang="en-US" b="1" dirty="0">
              <a:solidFill>
                <a:schemeClr val="bg1"/>
              </a:solidFill>
              <a:latin typeface="Calibri" panose="020F0502020204030204" pitchFamily="34" charset="0"/>
              <a:ea typeface="+mn-ea"/>
              <a:cs typeface="+mn-cs"/>
            </a:rPr>
            <a:t>Parallel track to clinical practice</a:t>
          </a:r>
        </a:p>
      </dgm:t>
    </dgm:pt>
    <dgm:pt modelId="{1DE1E790-7DB3-4961-BA6C-E001CA409065}" type="parTrans" cxnId="{734F7EEE-8BEF-4F39-84C8-7046DFCE925F}">
      <dgm:prSet/>
      <dgm:spPr/>
      <dgm:t>
        <a:bodyPr/>
        <a:lstStyle/>
        <a:p>
          <a:endParaRPr lang="en-US">
            <a:solidFill>
              <a:schemeClr val="tx1"/>
            </a:solidFill>
          </a:endParaRPr>
        </a:p>
      </dgm:t>
    </dgm:pt>
    <dgm:pt modelId="{20F878D2-756D-4FDC-A1FA-C499436523A8}" type="sibTrans" cxnId="{734F7EEE-8BEF-4F39-84C8-7046DFCE925F}">
      <dgm:prSet/>
      <dgm:spPr/>
      <dgm:t>
        <a:bodyPr/>
        <a:lstStyle/>
        <a:p>
          <a:endParaRPr lang="en-US">
            <a:solidFill>
              <a:schemeClr val="tx1"/>
            </a:solidFill>
          </a:endParaRPr>
        </a:p>
      </dgm:t>
    </dgm:pt>
    <dgm:pt modelId="{2C3F190A-4151-47D3-B934-D1CA310C9E45}">
      <dgm:prSet phldrT="[Text]"/>
      <dgm:spPr>
        <a:xfrm rot="5400000">
          <a:off x="2095500" y="1463627"/>
          <a:ext cx="1638300" cy="1943100"/>
        </a:xfrm>
        <a:solidFill>
          <a:srgbClr val="8A9454"/>
        </a:solidFill>
        <a:ln>
          <a:solidFill>
            <a:schemeClr val="tx2"/>
          </a:solidFill>
        </a:ln>
      </dgm:spPr>
      <dgm:t>
        <a:bodyPr/>
        <a:lstStyle/>
        <a:p>
          <a:r>
            <a:rPr lang="en-US" b="1" dirty="0">
              <a:solidFill>
                <a:schemeClr val="bg1"/>
              </a:solidFill>
              <a:latin typeface="Calibri" panose="020F0502020204030204" pitchFamily="34" charset="0"/>
              <a:ea typeface="+mn-ea"/>
              <a:cs typeface="+mn-cs"/>
            </a:rPr>
            <a:t>Inefficient one-off studies </a:t>
          </a:r>
        </a:p>
      </dgm:t>
    </dgm:pt>
    <dgm:pt modelId="{5C60E4EE-5741-4125-8E53-F7013F5ECB2A}" type="parTrans" cxnId="{AC498490-F3F9-4533-9C75-301637FAF0C6}">
      <dgm:prSet/>
      <dgm:spPr/>
      <dgm:t>
        <a:bodyPr/>
        <a:lstStyle/>
        <a:p>
          <a:endParaRPr lang="en-US">
            <a:solidFill>
              <a:schemeClr val="tx1"/>
            </a:solidFill>
          </a:endParaRPr>
        </a:p>
      </dgm:t>
    </dgm:pt>
    <dgm:pt modelId="{7D00A2AC-2803-4705-9D50-F8E236B2000E}" type="sibTrans" cxnId="{AC498490-F3F9-4533-9C75-301637FAF0C6}">
      <dgm:prSet/>
      <dgm:spPr/>
      <dgm:t>
        <a:bodyPr/>
        <a:lstStyle/>
        <a:p>
          <a:endParaRPr lang="en-US">
            <a:solidFill>
              <a:schemeClr val="tx1"/>
            </a:solidFill>
          </a:endParaRPr>
        </a:p>
      </dgm:t>
    </dgm:pt>
    <dgm:pt modelId="{860B2738-184F-4B85-B912-1E51C0DAD5D4}" type="pres">
      <dgm:prSet presAssocID="{C498A91F-0895-4621-8EFD-5BE55E9CDC57}" presName="diagram" presStyleCnt="0">
        <dgm:presLayoutVars>
          <dgm:chMax val="1"/>
          <dgm:dir/>
          <dgm:animLvl val="ctr"/>
          <dgm:resizeHandles val="exact"/>
        </dgm:presLayoutVars>
      </dgm:prSet>
      <dgm:spPr/>
    </dgm:pt>
    <dgm:pt modelId="{EB0918F5-5A6F-46FD-BF5A-C84AAF1CB50A}" type="pres">
      <dgm:prSet presAssocID="{C498A91F-0895-4621-8EFD-5BE55E9CDC57}" presName="matrix" presStyleCnt="0"/>
      <dgm:spPr/>
    </dgm:pt>
    <dgm:pt modelId="{955AA70E-C27B-4AC6-AA90-0B5010570AAA}" type="pres">
      <dgm:prSet presAssocID="{C498A91F-0895-4621-8EFD-5BE55E9CDC57}" presName="tile1" presStyleLbl="node1" presStyleIdx="0" presStyleCnt="4"/>
      <dgm:spPr>
        <a:prstGeom prst="round1Rect">
          <a:avLst/>
        </a:prstGeom>
      </dgm:spPr>
    </dgm:pt>
    <dgm:pt modelId="{AFB31C2A-9EF0-4033-B882-6451012A6D82}" type="pres">
      <dgm:prSet presAssocID="{C498A91F-0895-4621-8EFD-5BE55E9CDC57}" presName="tile1text" presStyleLbl="node1" presStyleIdx="0" presStyleCnt="4">
        <dgm:presLayoutVars>
          <dgm:chMax val="0"/>
          <dgm:chPref val="0"/>
          <dgm:bulletEnabled val="1"/>
        </dgm:presLayoutVars>
      </dgm:prSet>
      <dgm:spPr/>
    </dgm:pt>
    <dgm:pt modelId="{5D8B9B73-527F-4DE3-A630-6F95A32544AA}" type="pres">
      <dgm:prSet presAssocID="{C498A91F-0895-4621-8EFD-5BE55E9CDC57}" presName="tile2" presStyleLbl="node1" presStyleIdx="1" presStyleCnt="4" custScaleY="103866" custLinFactNeighborY="1736"/>
      <dgm:spPr>
        <a:prstGeom prst="round1Rect">
          <a:avLst/>
        </a:prstGeom>
      </dgm:spPr>
    </dgm:pt>
    <dgm:pt modelId="{6BDC6CF8-CC5C-4811-AFBC-7A35C0FB7B57}" type="pres">
      <dgm:prSet presAssocID="{C498A91F-0895-4621-8EFD-5BE55E9CDC57}" presName="tile2text" presStyleLbl="node1" presStyleIdx="1" presStyleCnt="4">
        <dgm:presLayoutVars>
          <dgm:chMax val="0"/>
          <dgm:chPref val="0"/>
          <dgm:bulletEnabled val="1"/>
        </dgm:presLayoutVars>
      </dgm:prSet>
      <dgm:spPr/>
    </dgm:pt>
    <dgm:pt modelId="{463BC50E-30B5-4165-BE58-DD2C857B8D22}" type="pres">
      <dgm:prSet presAssocID="{C498A91F-0895-4621-8EFD-5BE55E9CDC57}" presName="tile3" presStyleLbl="node1" presStyleIdx="2" presStyleCnt="4" custLinFactNeighborX="-23529" custLinFactNeighborY="-2326"/>
      <dgm:spPr>
        <a:prstGeom prst="round1Rect">
          <a:avLst/>
        </a:prstGeom>
      </dgm:spPr>
    </dgm:pt>
    <dgm:pt modelId="{5DAED0AD-2DC0-4D87-AC7B-D50FE0B99184}" type="pres">
      <dgm:prSet presAssocID="{C498A91F-0895-4621-8EFD-5BE55E9CDC57}" presName="tile3text" presStyleLbl="node1" presStyleIdx="2" presStyleCnt="4">
        <dgm:presLayoutVars>
          <dgm:chMax val="0"/>
          <dgm:chPref val="0"/>
          <dgm:bulletEnabled val="1"/>
        </dgm:presLayoutVars>
      </dgm:prSet>
      <dgm:spPr/>
    </dgm:pt>
    <dgm:pt modelId="{975CF5B6-DA43-4A5C-BF89-3AB74A45A161}" type="pres">
      <dgm:prSet presAssocID="{C498A91F-0895-4621-8EFD-5BE55E9CDC57}" presName="tile4" presStyleLbl="node1" presStyleIdx="3" presStyleCnt="4" custLinFactNeighborX="611" custLinFactNeighborY="-2326"/>
      <dgm:spPr>
        <a:prstGeom prst="round1Rect">
          <a:avLst/>
        </a:prstGeom>
      </dgm:spPr>
    </dgm:pt>
    <dgm:pt modelId="{0F243E2C-0458-40B9-837D-3D1223EDC0E0}" type="pres">
      <dgm:prSet presAssocID="{C498A91F-0895-4621-8EFD-5BE55E9CDC57}" presName="tile4text" presStyleLbl="node1" presStyleIdx="3" presStyleCnt="4">
        <dgm:presLayoutVars>
          <dgm:chMax val="0"/>
          <dgm:chPref val="0"/>
          <dgm:bulletEnabled val="1"/>
        </dgm:presLayoutVars>
      </dgm:prSet>
      <dgm:spPr/>
    </dgm:pt>
    <dgm:pt modelId="{FAAC0FD6-FECB-473A-AE4D-416D978355E2}" type="pres">
      <dgm:prSet presAssocID="{C498A91F-0895-4621-8EFD-5BE55E9CDC57}" presName="centerTile" presStyleLbl="fgShp" presStyleIdx="0" presStyleCnt="1" custScaleX="128879">
        <dgm:presLayoutVars>
          <dgm:chMax val="0"/>
          <dgm:chPref val="0"/>
        </dgm:presLayoutVars>
      </dgm:prSet>
      <dgm:spPr>
        <a:prstGeom prst="roundRect">
          <a:avLst/>
        </a:prstGeom>
      </dgm:spPr>
    </dgm:pt>
  </dgm:ptLst>
  <dgm:cxnLst>
    <dgm:cxn modelId="{14AD3016-62C3-2B4C-A415-F6F65357654F}" type="presOf" srcId="{0AAB9DB2-B446-42A4-8060-35540302012C}" destId="{955AA70E-C27B-4AC6-AA90-0B5010570AAA}" srcOrd="0" destOrd="0" presId="urn:microsoft.com/office/officeart/2005/8/layout/matrix1"/>
    <dgm:cxn modelId="{CC65DA16-78B6-514A-92F4-670250BC8D6C}" type="presOf" srcId="{EB69F7BC-4E25-4DFA-B27B-5753C7A7454C}" destId="{5D8B9B73-527F-4DE3-A630-6F95A32544AA}" srcOrd="0" destOrd="0" presId="urn:microsoft.com/office/officeart/2005/8/layout/matrix1"/>
    <dgm:cxn modelId="{BE402B17-BA64-004D-9FDE-9C33BD94DE27}" type="presOf" srcId="{C3437E72-B4A0-4E7C-AF23-02A3AC46BA21}" destId="{5DAED0AD-2DC0-4D87-AC7B-D50FE0B99184}" srcOrd="1" destOrd="0" presId="urn:microsoft.com/office/officeart/2005/8/layout/matrix1"/>
    <dgm:cxn modelId="{CF34D720-7182-C640-A487-60BDDA24C1FA}" type="presOf" srcId="{2C9561AF-DEA9-4BE4-AB17-1D21D01D20B6}" destId="{FAAC0FD6-FECB-473A-AE4D-416D978355E2}" srcOrd="0" destOrd="0" presId="urn:microsoft.com/office/officeart/2005/8/layout/matrix1"/>
    <dgm:cxn modelId="{12CBC330-8CEB-8B44-827D-3D5874DC1B1B}" type="presOf" srcId="{EB69F7BC-4E25-4DFA-B27B-5753C7A7454C}" destId="{6BDC6CF8-CC5C-4811-AFBC-7A35C0FB7B57}" srcOrd="1" destOrd="0" presId="urn:microsoft.com/office/officeart/2005/8/layout/matrix1"/>
    <dgm:cxn modelId="{B334F643-F9B1-B54E-94D6-0D9907D879C8}" type="presOf" srcId="{C498A91F-0895-4621-8EFD-5BE55E9CDC57}" destId="{860B2738-184F-4B85-B912-1E51C0DAD5D4}" srcOrd="0" destOrd="0" presId="urn:microsoft.com/office/officeart/2005/8/layout/matrix1"/>
    <dgm:cxn modelId="{26FF2B58-456D-436B-A87C-1F014B2BF155}" srcId="{2C9561AF-DEA9-4BE4-AB17-1D21D01D20B6}" destId="{0AAB9DB2-B446-42A4-8060-35540302012C}" srcOrd="0" destOrd="0" parTransId="{81048158-348E-4A51-8D9E-3A8BCCD17E87}" sibTransId="{43E6F338-57A3-4797-9714-FC5B6C5D0F0A}"/>
    <dgm:cxn modelId="{3D7A5F5D-E241-C542-B72F-7E60BC0FCC65}" type="presOf" srcId="{2C3F190A-4151-47D3-B934-D1CA310C9E45}" destId="{975CF5B6-DA43-4A5C-BF89-3AB74A45A161}" srcOrd="0" destOrd="0" presId="urn:microsoft.com/office/officeart/2005/8/layout/matrix1"/>
    <dgm:cxn modelId="{C8D56175-98C1-4069-A17B-7089A2E7EBEC}" srcId="{2C9561AF-DEA9-4BE4-AB17-1D21D01D20B6}" destId="{EB69F7BC-4E25-4DFA-B27B-5753C7A7454C}" srcOrd="1" destOrd="0" parTransId="{155CA9E9-F50E-4D74-B0E4-B670486D308B}" sibTransId="{B42BCE5B-E599-4D1B-BC5C-13C8F8C49C0B}"/>
    <dgm:cxn modelId="{99D6E788-74DA-3E49-8F75-31DF92103865}" type="presOf" srcId="{C3437E72-B4A0-4E7C-AF23-02A3AC46BA21}" destId="{463BC50E-30B5-4165-BE58-DD2C857B8D22}" srcOrd="0" destOrd="0" presId="urn:microsoft.com/office/officeart/2005/8/layout/matrix1"/>
    <dgm:cxn modelId="{AC498490-F3F9-4533-9C75-301637FAF0C6}" srcId="{2C9561AF-DEA9-4BE4-AB17-1D21D01D20B6}" destId="{2C3F190A-4151-47D3-B934-D1CA310C9E45}" srcOrd="3" destOrd="0" parTransId="{5C60E4EE-5741-4125-8E53-F7013F5ECB2A}" sibTransId="{7D00A2AC-2803-4705-9D50-F8E236B2000E}"/>
    <dgm:cxn modelId="{52AF47D0-DBB5-0847-8D1D-9D582ABE7521}" type="presOf" srcId="{0AAB9DB2-B446-42A4-8060-35540302012C}" destId="{AFB31C2A-9EF0-4033-B882-6451012A6D82}" srcOrd="1" destOrd="0" presId="urn:microsoft.com/office/officeart/2005/8/layout/matrix1"/>
    <dgm:cxn modelId="{734F7EEE-8BEF-4F39-84C8-7046DFCE925F}" srcId="{2C9561AF-DEA9-4BE4-AB17-1D21D01D20B6}" destId="{C3437E72-B4A0-4E7C-AF23-02A3AC46BA21}" srcOrd="2" destOrd="0" parTransId="{1DE1E790-7DB3-4961-BA6C-E001CA409065}" sibTransId="{20F878D2-756D-4FDC-A1FA-C499436523A8}"/>
    <dgm:cxn modelId="{8CA601F1-4341-4793-98C2-76FB4AB32A96}" srcId="{C498A91F-0895-4621-8EFD-5BE55E9CDC57}" destId="{2C9561AF-DEA9-4BE4-AB17-1D21D01D20B6}" srcOrd="0" destOrd="0" parTransId="{2DE116AC-7E0D-4444-9359-93C7955E3EE4}" sibTransId="{205F8CD3-9C8C-4263-BBE8-C1829376513A}"/>
    <dgm:cxn modelId="{87DF20FF-BE9F-294A-AFA0-796CE9D6BF59}" type="presOf" srcId="{2C3F190A-4151-47D3-B934-D1CA310C9E45}" destId="{0F243E2C-0458-40B9-837D-3D1223EDC0E0}" srcOrd="1" destOrd="0" presId="urn:microsoft.com/office/officeart/2005/8/layout/matrix1"/>
    <dgm:cxn modelId="{25614117-8DE6-6142-AE3E-D2FED0F32602}" type="presParOf" srcId="{860B2738-184F-4B85-B912-1E51C0DAD5D4}" destId="{EB0918F5-5A6F-46FD-BF5A-C84AAF1CB50A}" srcOrd="0" destOrd="0" presId="urn:microsoft.com/office/officeart/2005/8/layout/matrix1"/>
    <dgm:cxn modelId="{0A0FF06F-C104-554A-92E9-EC5F717A19FE}" type="presParOf" srcId="{EB0918F5-5A6F-46FD-BF5A-C84AAF1CB50A}" destId="{955AA70E-C27B-4AC6-AA90-0B5010570AAA}" srcOrd="0" destOrd="0" presId="urn:microsoft.com/office/officeart/2005/8/layout/matrix1"/>
    <dgm:cxn modelId="{26AAD2F1-592B-0E4F-8ABE-571922033864}" type="presParOf" srcId="{EB0918F5-5A6F-46FD-BF5A-C84AAF1CB50A}" destId="{AFB31C2A-9EF0-4033-B882-6451012A6D82}" srcOrd="1" destOrd="0" presId="urn:microsoft.com/office/officeart/2005/8/layout/matrix1"/>
    <dgm:cxn modelId="{634C6DDF-959F-034D-B91C-94ECAC0EED6E}" type="presParOf" srcId="{EB0918F5-5A6F-46FD-BF5A-C84AAF1CB50A}" destId="{5D8B9B73-527F-4DE3-A630-6F95A32544AA}" srcOrd="2" destOrd="0" presId="urn:microsoft.com/office/officeart/2005/8/layout/matrix1"/>
    <dgm:cxn modelId="{00371508-725C-DD41-BEF1-8B4C9969D950}" type="presParOf" srcId="{EB0918F5-5A6F-46FD-BF5A-C84AAF1CB50A}" destId="{6BDC6CF8-CC5C-4811-AFBC-7A35C0FB7B57}" srcOrd="3" destOrd="0" presId="urn:microsoft.com/office/officeart/2005/8/layout/matrix1"/>
    <dgm:cxn modelId="{856B8522-D199-554F-B693-C98B262C666D}" type="presParOf" srcId="{EB0918F5-5A6F-46FD-BF5A-C84AAF1CB50A}" destId="{463BC50E-30B5-4165-BE58-DD2C857B8D22}" srcOrd="4" destOrd="0" presId="urn:microsoft.com/office/officeart/2005/8/layout/matrix1"/>
    <dgm:cxn modelId="{B0F62495-D435-7F4C-A285-3723C0DA3FED}" type="presParOf" srcId="{EB0918F5-5A6F-46FD-BF5A-C84AAF1CB50A}" destId="{5DAED0AD-2DC0-4D87-AC7B-D50FE0B99184}" srcOrd="5" destOrd="0" presId="urn:microsoft.com/office/officeart/2005/8/layout/matrix1"/>
    <dgm:cxn modelId="{D5766F0B-EEAE-604E-B405-7A4333BC53BF}" type="presParOf" srcId="{EB0918F5-5A6F-46FD-BF5A-C84AAF1CB50A}" destId="{975CF5B6-DA43-4A5C-BF89-3AB74A45A161}" srcOrd="6" destOrd="0" presId="urn:microsoft.com/office/officeart/2005/8/layout/matrix1"/>
    <dgm:cxn modelId="{A5BDA793-A404-0C44-B9A7-B5ECCBB0570D}" type="presParOf" srcId="{EB0918F5-5A6F-46FD-BF5A-C84AAF1CB50A}" destId="{0F243E2C-0458-40B9-837D-3D1223EDC0E0}" srcOrd="7" destOrd="0" presId="urn:microsoft.com/office/officeart/2005/8/layout/matrix1"/>
    <dgm:cxn modelId="{6EBE893F-BBDF-1B4F-957A-9E087DF8245D}" type="presParOf" srcId="{860B2738-184F-4B85-B912-1E51C0DAD5D4}" destId="{FAAC0FD6-FECB-473A-AE4D-416D978355E2}"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8DF763-197E-44CC-8866-7F28A68294B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8071331F-A740-4696-BBBB-81B8AAAB4347}">
      <dgm:prSet/>
      <dgm:spPr>
        <a:solidFill>
          <a:srgbClr val="EFF3F9"/>
        </a:solidFill>
        <a:effectLst>
          <a:outerShdw blurRad="50800" dist="38100" dir="8100000" algn="tr" rotWithShape="0">
            <a:prstClr val="black">
              <a:alpha val="40000"/>
            </a:prstClr>
          </a:outerShdw>
        </a:effectLst>
      </dgm:spPr>
      <dgm:t>
        <a:bodyPr/>
        <a:lstStyle/>
        <a:p>
          <a:pPr marL="112713" indent="0" algn="l"/>
          <a:r>
            <a:rPr kumimoji="1" lang="en-US" b="1" dirty="0"/>
            <a:t>Real World Data (RWD)</a:t>
          </a:r>
          <a:r>
            <a:rPr kumimoji="1" lang="en-US" dirty="0"/>
            <a:t> are data relating to patient health status and/or delivery of health care routinely collected from a variety of sources </a:t>
          </a:r>
          <a:endParaRPr lang="en-US" dirty="0"/>
        </a:p>
      </dgm:t>
    </dgm:pt>
    <dgm:pt modelId="{6B0ED2B3-9B57-4DF3-A604-E6CD24BFFF99}" type="parTrans" cxnId="{CED076D3-A82F-4F4B-94D2-12436F3295DC}">
      <dgm:prSet/>
      <dgm:spPr/>
      <dgm:t>
        <a:bodyPr/>
        <a:lstStyle/>
        <a:p>
          <a:endParaRPr lang="en-US"/>
        </a:p>
      </dgm:t>
    </dgm:pt>
    <dgm:pt modelId="{E9879531-8425-4FE8-ACAE-E3CBAB803D63}" type="sibTrans" cxnId="{CED076D3-A82F-4F4B-94D2-12436F3295DC}">
      <dgm:prSet/>
      <dgm:spPr/>
      <dgm:t>
        <a:bodyPr/>
        <a:lstStyle/>
        <a:p>
          <a:endParaRPr lang="en-US"/>
        </a:p>
      </dgm:t>
    </dgm:pt>
    <dgm:pt modelId="{F456C9D3-FA07-4E03-801D-B2702CE078EE}">
      <dgm:prSet custT="1"/>
      <dgm:spPr>
        <a:solidFill>
          <a:srgbClr val="007CBA"/>
        </a:solidFill>
      </dgm:spPr>
      <dgm:t>
        <a:bodyPr/>
        <a:lstStyle/>
        <a:p>
          <a:r>
            <a:rPr lang="en-US" sz="1600" b="1" dirty="0"/>
            <a:t>electronic health records (EHRs)</a:t>
          </a:r>
          <a:endParaRPr lang="en-US" sz="1600" dirty="0"/>
        </a:p>
      </dgm:t>
    </dgm:pt>
    <dgm:pt modelId="{D1CF97F9-BEAE-43B7-904D-2A84ED3DE6FF}" type="parTrans" cxnId="{5861B328-C9BD-40F1-8974-DAA812DD5EA7}">
      <dgm:prSet/>
      <dgm:spPr/>
      <dgm:t>
        <a:bodyPr/>
        <a:lstStyle/>
        <a:p>
          <a:endParaRPr lang="en-US"/>
        </a:p>
      </dgm:t>
    </dgm:pt>
    <dgm:pt modelId="{FC565222-500A-4527-8804-8EA9BB69494B}" type="sibTrans" cxnId="{5861B328-C9BD-40F1-8974-DAA812DD5EA7}">
      <dgm:prSet/>
      <dgm:spPr/>
      <dgm:t>
        <a:bodyPr/>
        <a:lstStyle/>
        <a:p>
          <a:endParaRPr lang="en-US"/>
        </a:p>
      </dgm:t>
    </dgm:pt>
    <dgm:pt modelId="{B079EFD0-3D3F-4D39-B674-EF53F4B045D4}">
      <dgm:prSet/>
      <dgm:spPr>
        <a:solidFill>
          <a:srgbClr val="EFF3F9"/>
        </a:solidFill>
        <a:effectLst>
          <a:outerShdw blurRad="50800" dist="38100" dir="8100000" algn="tr" rotWithShape="0">
            <a:prstClr val="black">
              <a:alpha val="40000"/>
            </a:prstClr>
          </a:outerShdw>
        </a:effectLst>
      </dgm:spPr>
      <dgm:t>
        <a:bodyPr/>
        <a:lstStyle/>
        <a:p>
          <a:pPr marL="112713" indent="0" algn="l"/>
          <a:r>
            <a:rPr kumimoji="1" lang="en-US" b="1" dirty="0"/>
            <a:t>Real World Evidence</a:t>
          </a:r>
          <a:r>
            <a:rPr kumimoji="1" lang="en-US" dirty="0"/>
            <a:t> </a:t>
          </a:r>
          <a:r>
            <a:rPr kumimoji="1" lang="en-US" b="1" dirty="0"/>
            <a:t>(RWE) </a:t>
          </a:r>
          <a:r>
            <a:rPr kumimoji="1" lang="en-US" dirty="0"/>
            <a:t>is clinical evidence regarding the usage and potential benefits/risks of a medical product derived from analysis of RWD </a:t>
          </a:r>
          <a:endParaRPr lang="en-US" dirty="0"/>
        </a:p>
      </dgm:t>
    </dgm:pt>
    <dgm:pt modelId="{5C7F88AA-586B-4D68-BEC6-593FAD887A31}" type="parTrans" cxnId="{3AA816E8-D05C-4C09-94E1-9F8BE34D0D69}">
      <dgm:prSet/>
      <dgm:spPr/>
      <dgm:t>
        <a:bodyPr/>
        <a:lstStyle/>
        <a:p>
          <a:endParaRPr lang="en-US"/>
        </a:p>
      </dgm:t>
    </dgm:pt>
    <dgm:pt modelId="{50EF70AD-8716-4BFC-8755-0618863BA7C3}" type="sibTrans" cxnId="{3AA816E8-D05C-4C09-94E1-9F8BE34D0D69}">
      <dgm:prSet/>
      <dgm:spPr/>
      <dgm:t>
        <a:bodyPr/>
        <a:lstStyle/>
        <a:p>
          <a:endParaRPr lang="en-US"/>
        </a:p>
      </dgm:t>
    </dgm:pt>
    <dgm:pt modelId="{5248C4E4-846F-4064-AF6B-A7679537B651}">
      <dgm:prSet custT="1"/>
      <dgm:spPr>
        <a:solidFill>
          <a:srgbClr val="007CBA"/>
        </a:solidFill>
      </dgm:spPr>
      <dgm:t>
        <a:bodyPr/>
        <a:lstStyle/>
        <a:p>
          <a:pPr>
            <a:lnSpc>
              <a:spcPct val="125000"/>
            </a:lnSpc>
          </a:pPr>
          <a:r>
            <a:rPr lang="en-US" sz="1900" b="1" dirty="0"/>
            <a:t>Generated using different study designs, including but not limited to randomized trials (e.g., large simple trials, pragmatic trials), externally controlled trials, or observational studies</a:t>
          </a:r>
        </a:p>
      </dgm:t>
    </dgm:pt>
    <dgm:pt modelId="{D7CC4FF1-A7E8-45D6-960C-E7D71764489A}" type="parTrans" cxnId="{7C4FD7E9-6B75-4144-97C6-4CA7DDC3152B}">
      <dgm:prSet/>
      <dgm:spPr/>
      <dgm:t>
        <a:bodyPr/>
        <a:lstStyle/>
        <a:p>
          <a:endParaRPr lang="en-US"/>
        </a:p>
      </dgm:t>
    </dgm:pt>
    <dgm:pt modelId="{31AD4962-C23D-4570-AB18-753B52A43955}" type="sibTrans" cxnId="{7C4FD7E9-6B75-4144-97C6-4CA7DDC3152B}">
      <dgm:prSet/>
      <dgm:spPr/>
      <dgm:t>
        <a:bodyPr/>
        <a:lstStyle/>
        <a:p>
          <a:endParaRPr lang="en-US"/>
        </a:p>
      </dgm:t>
    </dgm:pt>
    <dgm:pt modelId="{BC77F8AB-5000-4BE3-B879-322976B7FC50}">
      <dgm:prSet custT="1"/>
      <dgm:spPr>
        <a:solidFill>
          <a:srgbClr val="007CBA"/>
        </a:solidFill>
      </dgm:spPr>
      <dgm:t>
        <a:bodyPr/>
        <a:lstStyle/>
        <a:p>
          <a:r>
            <a:rPr lang="en-US" sz="1600" b="1" dirty="0"/>
            <a:t>medical claims data</a:t>
          </a:r>
          <a:endParaRPr lang="en-US" sz="1600" dirty="0"/>
        </a:p>
      </dgm:t>
    </dgm:pt>
    <dgm:pt modelId="{9E6F6651-E632-4A99-8535-4DFECAD05A5E}" type="parTrans" cxnId="{F379FFF9-67F1-48C6-B081-F9678E5E71AF}">
      <dgm:prSet/>
      <dgm:spPr/>
      <dgm:t>
        <a:bodyPr/>
        <a:lstStyle/>
        <a:p>
          <a:endParaRPr lang="en-US"/>
        </a:p>
      </dgm:t>
    </dgm:pt>
    <dgm:pt modelId="{DFF98320-BB46-46EF-BC5B-A444ED662653}" type="sibTrans" cxnId="{F379FFF9-67F1-48C6-B081-F9678E5E71AF}">
      <dgm:prSet/>
      <dgm:spPr/>
      <dgm:t>
        <a:bodyPr/>
        <a:lstStyle/>
        <a:p>
          <a:endParaRPr lang="en-US"/>
        </a:p>
      </dgm:t>
    </dgm:pt>
    <dgm:pt modelId="{0DFF70AA-46E9-4595-83C0-1C8B4286C118}">
      <dgm:prSet custT="1"/>
      <dgm:spPr>
        <a:solidFill>
          <a:srgbClr val="007CBA"/>
        </a:solidFill>
      </dgm:spPr>
      <dgm:t>
        <a:bodyPr/>
        <a:lstStyle/>
        <a:p>
          <a:r>
            <a:rPr lang="en-US" sz="1600" b="1" dirty="0"/>
            <a:t>product and disease registries</a:t>
          </a:r>
          <a:endParaRPr lang="en-US" sz="1600" dirty="0"/>
        </a:p>
      </dgm:t>
    </dgm:pt>
    <dgm:pt modelId="{8AF1F5C6-2718-4984-8DA3-E77BE43033D9}" type="parTrans" cxnId="{D5C9EA11-17F8-41FF-B200-EE109984C340}">
      <dgm:prSet/>
      <dgm:spPr/>
      <dgm:t>
        <a:bodyPr/>
        <a:lstStyle/>
        <a:p>
          <a:endParaRPr lang="en-US"/>
        </a:p>
      </dgm:t>
    </dgm:pt>
    <dgm:pt modelId="{037E3575-3C30-454E-B7B2-84DF4F602F19}" type="sibTrans" cxnId="{D5C9EA11-17F8-41FF-B200-EE109984C340}">
      <dgm:prSet/>
      <dgm:spPr/>
      <dgm:t>
        <a:bodyPr/>
        <a:lstStyle/>
        <a:p>
          <a:endParaRPr lang="en-US"/>
        </a:p>
      </dgm:t>
    </dgm:pt>
    <dgm:pt modelId="{9DB35570-7C1E-4F9D-98F3-FE4C18F7A5A8}">
      <dgm:prSet custT="1"/>
      <dgm:spPr>
        <a:solidFill>
          <a:srgbClr val="007CBA"/>
        </a:solidFill>
      </dgm:spPr>
      <dgm:t>
        <a:bodyPr/>
        <a:lstStyle/>
        <a:p>
          <a:pPr>
            <a:spcAft>
              <a:spcPts val="0"/>
            </a:spcAft>
          </a:pPr>
          <a:r>
            <a:rPr lang="en-US" sz="1600" b="1" dirty="0"/>
            <a:t>patient-generated data, including from </a:t>
          </a:r>
        </a:p>
        <a:p>
          <a:pPr>
            <a:spcAft>
              <a:spcPts val="0"/>
            </a:spcAft>
          </a:pPr>
          <a:r>
            <a:rPr lang="en-US" sz="1600" b="1" dirty="0"/>
            <a:t>in-home settings</a:t>
          </a:r>
          <a:endParaRPr lang="en-US" sz="1600" dirty="0"/>
        </a:p>
      </dgm:t>
    </dgm:pt>
    <dgm:pt modelId="{D455AE45-310C-4C2D-8163-56EB9C73F1B8}" type="parTrans" cxnId="{7F4A7966-9287-4682-8D95-CB367B4D87C8}">
      <dgm:prSet/>
      <dgm:spPr/>
      <dgm:t>
        <a:bodyPr/>
        <a:lstStyle/>
        <a:p>
          <a:endParaRPr lang="en-US"/>
        </a:p>
      </dgm:t>
    </dgm:pt>
    <dgm:pt modelId="{DFFBF821-B07E-4928-9290-2D3937D0A912}" type="sibTrans" cxnId="{7F4A7966-9287-4682-8D95-CB367B4D87C8}">
      <dgm:prSet/>
      <dgm:spPr/>
      <dgm:t>
        <a:bodyPr/>
        <a:lstStyle/>
        <a:p>
          <a:endParaRPr lang="en-US"/>
        </a:p>
      </dgm:t>
    </dgm:pt>
    <dgm:pt modelId="{910CEEEE-F43E-4107-A7E1-153B7F5F4D8F}">
      <dgm:prSet custT="1"/>
      <dgm:spPr>
        <a:solidFill>
          <a:srgbClr val="007CBA"/>
        </a:solidFill>
      </dgm:spPr>
      <dgm:t>
        <a:bodyPr/>
        <a:lstStyle/>
        <a:p>
          <a:r>
            <a:rPr lang="en-US" sz="1600" b="1" dirty="0"/>
            <a:t>other sources that can inform on health status, such as “wearable” devices </a:t>
          </a:r>
          <a:endParaRPr lang="en-US" sz="1600" dirty="0"/>
        </a:p>
      </dgm:t>
    </dgm:pt>
    <dgm:pt modelId="{E4E261D5-9AEA-489B-8030-1DE1E66EF943}" type="parTrans" cxnId="{034B9548-D67F-4318-9C1B-3CAD4201D390}">
      <dgm:prSet/>
      <dgm:spPr/>
      <dgm:t>
        <a:bodyPr/>
        <a:lstStyle/>
        <a:p>
          <a:endParaRPr lang="en-US"/>
        </a:p>
      </dgm:t>
    </dgm:pt>
    <dgm:pt modelId="{2E7624C4-37E1-4152-AF73-CAEAB524F32E}" type="sibTrans" cxnId="{034B9548-D67F-4318-9C1B-3CAD4201D390}">
      <dgm:prSet/>
      <dgm:spPr/>
      <dgm:t>
        <a:bodyPr/>
        <a:lstStyle/>
        <a:p>
          <a:endParaRPr lang="en-US"/>
        </a:p>
      </dgm:t>
    </dgm:pt>
    <dgm:pt modelId="{4FF384CF-04EC-40DD-9698-ABF034BD3840}" type="pres">
      <dgm:prSet presAssocID="{D38DF763-197E-44CC-8866-7F28A68294BD}" presName="theList" presStyleCnt="0">
        <dgm:presLayoutVars>
          <dgm:dir/>
          <dgm:animLvl val="lvl"/>
          <dgm:resizeHandles val="exact"/>
        </dgm:presLayoutVars>
      </dgm:prSet>
      <dgm:spPr/>
    </dgm:pt>
    <dgm:pt modelId="{CA0CA9B7-B5D4-4E75-976D-B90AF491EAAB}" type="pres">
      <dgm:prSet presAssocID="{8071331F-A740-4696-BBBB-81B8AAAB4347}" presName="compNode" presStyleCnt="0"/>
      <dgm:spPr/>
    </dgm:pt>
    <dgm:pt modelId="{7D6AA804-F07C-492A-BDE3-92F0E31BA4CE}" type="pres">
      <dgm:prSet presAssocID="{8071331F-A740-4696-BBBB-81B8AAAB4347}" presName="aNode" presStyleLbl="bgShp" presStyleIdx="0" presStyleCnt="2"/>
      <dgm:spPr/>
    </dgm:pt>
    <dgm:pt modelId="{4F3B58A8-0772-4172-8F19-CA2F778D9478}" type="pres">
      <dgm:prSet presAssocID="{8071331F-A740-4696-BBBB-81B8AAAB4347}" presName="textNode" presStyleLbl="bgShp" presStyleIdx="0" presStyleCnt="2"/>
      <dgm:spPr/>
    </dgm:pt>
    <dgm:pt modelId="{85929152-8BB1-4C75-B04F-B671A4514EDD}" type="pres">
      <dgm:prSet presAssocID="{8071331F-A740-4696-BBBB-81B8AAAB4347}" presName="compChildNode" presStyleCnt="0"/>
      <dgm:spPr/>
    </dgm:pt>
    <dgm:pt modelId="{A0AD9A47-CEC1-454C-B74C-A51D7CBAD5B2}" type="pres">
      <dgm:prSet presAssocID="{8071331F-A740-4696-BBBB-81B8AAAB4347}" presName="theInnerList" presStyleCnt="0"/>
      <dgm:spPr/>
    </dgm:pt>
    <dgm:pt modelId="{72635959-3F38-436D-828D-5C05C5940874}" type="pres">
      <dgm:prSet presAssocID="{F456C9D3-FA07-4E03-801D-B2702CE078EE}" presName="childNode" presStyleLbl="node1" presStyleIdx="0" presStyleCnt="6">
        <dgm:presLayoutVars>
          <dgm:bulletEnabled val="1"/>
        </dgm:presLayoutVars>
      </dgm:prSet>
      <dgm:spPr/>
    </dgm:pt>
    <dgm:pt modelId="{0A31A152-A353-411E-8518-7A870DB65577}" type="pres">
      <dgm:prSet presAssocID="{F456C9D3-FA07-4E03-801D-B2702CE078EE}" presName="aSpace2" presStyleCnt="0"/>
      <dgm:spPr/>
    </dgm:pt>
    <dgm:pt modelId="{AC70B17C-CE3B-49AB-8E85-53B61B308E13}" type="pres">
      <dgm:prSet presAssocID="{BC77F8AB-5000-4BE3-B879-322976B7FC50}" presName="childNode" presStyleLbl="node1" presStyleIdx="1" presStyleCnt="6">
        <dgm:presLayoutVars>
          <dgm:bulletEnabled val="1"/>
        </dgm:presLayoutVars>
      </dgm:prSet>
      <dgm:spPr/>
    </dgm:pt>
    <dgm:pt modelId="{EAA19D58-AA7B-4891-A886-AA895AAFEB37}" type="pres">
      <dgm:prSet presAssocID="{BC77F8AB-5000-4BE3-B879-322976B7FC50}" presName="aSpace2" presStyleCnt="0"/>
      <dgm:spPr/>
    </dgm:pt>
    <dgm:pt modelId="{8F1639BC-F267-4C4F-B7EB-99FDD2AF3C3D}" type="pres">
      <dgm:prSet presAssocID="{0DFF70AA-46E9-4595-83C0-1C8B4286C118}" presName="childNode" presStyleLbl="node1" presStyleIdx="2" presStyleCnt="6" custLinFactNeighborY="-9433">
        <dgm:presLayoutVars>
          <dgm:bulletEnabled val="1"/>
        </dgm:presLayoutVars>
      </dgm:prSet>
      <dgm:spPr/>
    </dgm:pt>
    <dgm:pt modelId="{B36B6025-A40A-40C5-A748-F11BCF9EEE44}" type="pres">
      <dgm:prSet presAssocID="{0DFF70AA-46E9-4595-83C0-1C8B4286C118}" presName="aSpace2" presStyleCnt="0"/>
      <dgm:spPr/>
    </dgm:pt>
    <dgm:pt modelId="{8F22821E-AE9C-4564-AF1C-1C97DAA5FACB}" type="pres">
      <dgm:prSet presAssocID="{9DB35570-7C1E-4F9D-98F3-FE4C18F7A5A8}" presName="childNode" presStyleLbl="node1" presStyleIdx="3" presStyleCnt="6">
        <dgm:presLayoutVars>
          <dgm:bulletEnabled val="1"/>
        </dgm:presLayoutVars>
      </dgm:prSet>
      <dgm:spPr/>
    </dgm:pt>
    <dgm:pt modelId="{0DD997DC-B638-4DB1-A052-22F646EDDD3D}" type="pres">
      <dgm:prSet presAssocID="{9DB35570-7C1E-4F9D-98F3-FE4C18F7A5A8}" presName="aSpace2" presStyleCnt="0"/>
      <dgm:spPr/>
    </dgm:pt>
    <dgm:pt modelId="{1363695F-DC89-4D8A-8DF4-979E78A7BA9D}" type="pres">
      <dgm:prSet presAssocID="{910CEEEE-F43E-4107-A7E1-153B7F5F4D8F}" presName="childNode" presStyleLbl="node1" presStyleIdx="4" presStyleCnt="6" custScaleY="130306">
        <dgm:presLayoutVars>
          <dgm:bulletEnabled val="1"/>
        </dgm:presLayoutVars>
      </dgm:prSet>
      <dgm:spPr/>
    </dgm:pt>
    <dgm:pt modelId="{3DB81F0F-EA05-49C3-AE5E-EDDDFFE56B17}" type="pres">
      <dgm:prSet presAssocID="{8071331F-A740-4696-BBBB-81B8AAAB4347}" presName="aSpace" presStyleCnt="0"/>
      <dgm:spPr/>
    </dgm:pt>
    <dgm:pt modelId="{203DE0D2-93D2-46E7-8063-2237A5FE694D}" type="pres">
      <dgm:prSet presAssocID="{B079EFD0-3D3F-4D39-B674-EF53F4B045D4}" presName="compNode" presStyleCnt="0"/>
      <dgm:spPr/>
    </dgm:pt>
    <dgm:pt modelId="{19499BD6-A378-4DEB-90A7-AA6295525D1B}" type="pres">
      <dgm:prSet presAssocID="{B079EFD0-3D3F-4D39-B674-EF53F4B045D4}" presName="aNode" presStyleLbl="bgShp" presStyleIdx="1" presStyleCnt="2"/>
      <dgm:spPr/>
    </dgm:pt>
    <dgm:pt modelId="{35A33FDE-DED8-4086-BA05-7B2527F1253E}" type="pres">
      <dgm:prSet presAssocID="{B079EFD0-3D3F-4D39-B674-EF53F4B045D4}" presName="textNode" presStyleLbl="bgShp" presStyleIdx="1" presStyleCnt="2"/>
      <dgm:spPr/>
    </dgm:pt>
    <dgm:pt modelId="{CEB5D0D4-CB0E-42A7-B2DB-391920CBB049}" type="pres">
      <dgm:prSet presAssocID="{B079EFD0-3D3F-4D39-B674-EF53F4B045D4}" presName="compChildNode" presStyleCnt="0"/>
      <dgm:spPr/>
    </dgm:pt>
    <dgm:pt modelId="{8D340CA3-2FF6-4BAD-A6DB-EE67D39E0CC3}" type="pres">
      <dgm:prSet presAssocID="{B079EFD0-3D3F-4D39-B674-EF53F4B045D4}" presName="theInnerList" presStyleCnt="0"/>
      <dgm:spPr/>
    </dgm:pt>
    <dgm:pt modelId="{6367EE8C-7CE4-48FB-8971-9AD02353C396}" type="pres">
      <dgm:prSet presAssocID="{5248C4E4-846F-4064-AF6B-A7679537B651}" presName="childNode" presStyleLbl="node1" presStyleIdx="5" presStyleCnt="6" custScaleY="89359">
        <dgm:presLayoutVars>
          <dgm:bulletEnabled val="1"/>
        </dgm:presLayoutVars>
      </dgm:prSet>
      <dgm:spPr/>
    </dgm:pt>
  </dgm:ptLst>
  <dgm:cxnLst>
    <dgm:cxn modelId="{26813001-94D2-4FF1-B2D3-0E924FF4820A}" type="presOf" srcId="{D38DF763-197E-44CC-8866-7F28A68294BD}" destId="{4FF384CF-04EC-40DD-9698-ABF034BD3840}" srcOrd="0" destOrd="0" presId="urn:microsoft.com/office/officeart/2005/8/layout/lProcess2"/>
    <dgm:cxn modelId="{D5C9EA11-17F8-41FF-B200-EE109984C340}" srcId="{8071331F-A740-4696-BBBB-81B8AAAB4347}" destId="{0DFF70AA-46E9-4595-83C0-1C8B4286C118}" srcOrd="2" destOrd="0" parTransId="{8AF1F5C6-2718-4984-8DA3-E77BE43033D9}" sibTransId="{037E3575-3C30-454E-B7B2-84DF4F602F19}"/>
    <dgm:cxn modelId="{5861B328-C9BD-40F1-8974-DAA812DD5EA7}" srcId="{8071331F-A740-4696-BBBB-81B8AAAB4347}" destId="{F456C9D3-FA07-4E03-801D-B2702CE078EE}" srcOrd="0" destOrd="0" parTransId="{D1CF97F9-BEAE-43B7-904D-2A84ED3DE6FF}" sibTransId="{FC565222-500A-4527-8804-8EA9BB69494B}"/>
    <dgm:cxn modelId="{F9D4232E-FF9B-42B6-9496-724BFE9CEC17}" type="presOf" srcId="{910CEEEE-F43E-4107-A7E1-153B7F5F4D8F}" destId="{1363695F-DC89-4D8A-8DF4-979E78A7BA9D}" srcOrd="0" destOrd="0" presId="urn:microsoft.com/office/officeart/2005/8/layout/lProcess2"/>
    <dgm:cxn modelId="{6281612E-E4F7-46D1-B20C-8AC5D3521FF6}" type="presOf" srcId="{F456C9D3-FA07-4E03-801D-B2702CE078EE}" destId="{72635959-3F38-436D-828D-5C05C5940874}" srcOrd="0" destOrd="0" presId="urn:microsoft.com/office/officeart/2005/8/layout/lProcess2"/>
    <dgm:cxn modelId="{36FC193A-692F-45F9-8373-060E3048B3F4}" type="presOf" srcId="{B079EFD0-3D3F-4D39-B674-EF53F4B045D4}" destId="{19499BD6-A378-4DEB-90A7-AA6295525D1B}" srcOrd="0" destOrd="0" presId="urn:microsoft.com/office/officeart/2005/8/layout/lProcess2"/>
    <dgm:cxn modelId="{034B9548-D67F-4318-9C1B-3CAD4201D390}" srcId="{8071331F-A740-4696-BBBB-81B8AAAB4347}" destId="{910CEEEE-F43E-4107-A7E1-153B7F5F4D8F}" srcOrd="4" destOrd="0" parTransId="{E4E261D5-9AEA-489B-8030-1DE1E66EF943}" sibTransId="{2E7624C4-37E1-4152-AF73-CAEAB524F32E}"/>
    <dgm:cxn modelId="{7F4A7966-9287-4682-8D95-CB367B4D87C8}" srcId="{8071331F-A740-4696-BBBB-81B8AAAB4347}" destId="{9DB35570-7C1E-4F9D-98F3-FE4C18F7A5A8}" srcOrd="3" destOrd="0" parTransId="{D455AE45-310C-4C2D-8163-56EB9C73F1B8}" sibTransId="{DFFBF821-B07E-4928-9290-2D3937D0A912}"/>
    <dgm:cxn modelId="{ED660E7C-D948-4258-BA97-DDD59EFBC7E4}" type="presOf" srcId="{B079EFD0-3D3F-4D39-B674-EF53F4B045D4}" destId="{35A33FDE-DED8-4086-BA05-7B2527F1253E}" srcOrd="1" destOrd="0" presId="urn:microsoft.com/office/officeart/2005/8/layout/lProcess2"/>
    <dgm:cxn modelId="{96C89587-B81A-4CC2-AA89-F935C1F6E398}" type="presOf" srcId="{0DFF70AA-46E9-4595-83C0-1C8B4286C118}" destId="{8F1639BC-F267-4C4F-B7EB-99FDD2AF3C3D}" srcOrd="0" destOrd="0" presId="urn:microsoft.com/office/officeart/2005/8/layout/lProcess2"/>
    <dgm:cxn modelId="{16AB8D9C-B85C-4BF1-888D-C38A779E2CAC}" type="presOf" srcId="{8071331F-A740-4696-BBBB-81B8AAAB4347}" destId="{4F3B58A8-0772-4172-8F19-CA2F778D9478}" srcOrd="1" destOrd="0" presId="urn:microsoft.com/office/officeart/2005/8/layout/lProcess2"/>
    <dgm:cxn modelId="{24548CA8-BF6C-4257-BC0E-B82B7D199CE1}" type="presOf" srcId="{8071331F-A740-4696-BBBB-81B8AAAB4347}" destId="{7D6AA804-F07C-492A-BDE3-92F0E31BA4CE}" srcOrd="0" destOrd="0" presId="urn:microsoft.com/office/officeart/2005/8/layout/lProcess2"/>
    <dgm:cxn modelId="{8D4CEEB6-38F1-4FDA-B003-C6E7AB4C769F}" type="presOf" srcId="{5248C4E4-846F-4064-AF6B-A7679537B651}" destId="{6367EE8C-7CE4-48FB-8971-9AD02353C396}" srcOrd="0" destOrd="0" presId="urn:microsoft.com/office/officeart/2005/8/layout/lProcess2"/>
    <dgm:cxn modelId="{4D2915CE-20D4-4049-81B8-C4E670CAE869}" type="presOf" srcId="{BC77F8AB-5000-4BE3-B879-322976B7FC50}" destId="{AC70B17C-CE3B-49AB-8E85-53B61B308E13}" srcOrd="0" destOrd="0" presId="urn:microsoft.com/office/officeart/2005/8/layout/lProcess2"/>
    <dgm:cxn modelId="{CED076D3-A82F-4F4B-94D2-12436F3295DC}" srcId="{D38DF763-197E-44CC-8866-7F28A68294BD}" destId="{8071331F-A740-4696-BBBB-81B8AAAB4347}" srcOrd="0" destOrd="0" parTransId="{6B0ED2B3-9B57-4DF3-A604-E6CD24BFFF99}" sibTransId="{E9879531-8425-4FE8-ACAE-E3CBAB803D63}"/>
    <dgm:cxn modelId="{5A9977DA-0518-47AC-A322-174DB9660DC2}" type="presOf" srcId="{9DB35570-7C1E-4F9D-98F3-FE4C18F7A5A8}" destId="{8F22821E-AE9C-4564-AF1C-1C97DAA5FACB}" srcOrd="0" destOrd="0" presId="urn:microsoft.com/office/officeart/2005/8/layout/lProcess2"/>
    <dgm:cxn modelId="{3AA816E8-D05C-4C09-94E1-9F8BE34D0D69}" srcId="{D38DF763-197E-44CC-8866-7F28A68294BD}" destId="{B079EFD0-3D3F-4D39-B674-EF53F4B045D4}" srcOrd="1" destOrd="0" parTransId="{5C7F88AA-586B-4D68-BEC6-593FAD887A31}" sibTransId="{50EF70AD-8716-4BFC-8755-0618863BA7C3}"/>
    <dgm:cxn modelId="{7C4FD7E9-6B75-4144-97C6-4CA7DDC3152B}" srcId="{B079EFD0-3D3F-4D39-B674-EF53F4B045D4}" destId="{5248C4E4-846F-4064-AF6B-A7679537B651}" srcOrd="0" destOrd="0" parTransId="{D7CC4FF1-A7E8-45D6-960C-E7D71764489A}" sibTransId="{31AD4962-C23D-4570-AB18-753B52A43955}"/>
    <dgm:cxn modelId="{F379FFF9-67F1-48C6-B081-F9678E5E71AF}" srcId="{8071331F-A740-4696-BBBB-81B8AAAB4347}" destId="{BC77F8AB-5000-4BE3-B879-322976B7FC50}" srcOrd="1" destOrd="0" parTransId="{9E6F6651-E632-4A99-8535-4DFECAD05A5E}" sibTransId="{DFF98320-BB46-46EF-BC5B-A444ED662653}"/>
    <dgm:cxn modelId="{5B21E014-F573-4C98-870B-4F26A4FDE153}" type="presParOf" srcId="{4FF384CF-04EC-40DD-9698-ABF034BD3840}" destId="{CA0CA9B7-B5D4-4E75-976D-B90AF491EAAB}" srcOrd="0" destOrd="0" presId="urn:microsoft.com/office/officeart/2005/8/layout/lProcess2"/>
    <dgm:cxn modelId="{78A21F5C-F59E-42B7-99E3-C086B83BC071}" type="presParOf" srcId="{CA0CA9B7-B5D4-4E75-976D-B90AF491EAAB}" destId="{7D6AA804-F07C-492A-BDE3-92F0E31BA4CE}" srcOrd="0" destOrd="0" presId="urn:microsoft.com/office/officeart/2005/8/layout/lProcess2"/>
    <dgm:cxn modelId="{764AAF58-D591-420E-BBD4-C29C581BB9B3}" type="presParOf" srcId="{CA0CA9B7-B5D4-4E75-976D-B90AF491EAAB}" destId="{4F3B58A8-0772-4172-8F19-CA2F778D9478}" srcOrd="1" destOrd="0" presId="urn:microsoft.com/office/officeart/2005/8/layout/lProcess2"/>
    <dgm:cxn modelId="{E186A160-B6BA-452D-8321-0AE7F8F1E318}" type="presParOf" srcId="{CA0CA9B7-B5D4-4E75-976D-B90AF491EAAB}" destId="{85929152-8BB1-4C75-B04F-B671A4514EDD}" srcOrd="2" destOrd="0" presId="urn:microsoft.com/office/officeart/2005/8/layout/lProcess2"/>
    <dgm:cxn modelId="{A8FD89F2-284D-468C-8E14-72CB1A64B8DD}" type="presParOf" srcId="{85929152-8BB1-4C75-B04F-B671A4514EDD}" destId="{A0AD9A47-CEC1-454C-B74C-A51D7CBAD5B2}" srcOrd="0" destOrd="0" presId="urn:microsoft.com/office/officeart/2005/8/layout/lProcess2"/>
    <dgm:cxn modelId="{2E3314BE-FDCD-4B1F-95E9-3FBCA7393ACD}" type="presParOf" srcId="{A0AD9A47-CEC1-454C-B74C-A51D7CBAD5B2}" destId="{72635959-3F38-436D-828D-5C05C5940874}" srcOrd="0" destOrd="0" presId="urn:microsoft.com/office/officeart/2005/8/layout/lProcess2"/>
    <dgm:cxn modelId="{F406C633-5E62-40F7-B17D-A6DAD3AF9631}" type="presParOf" srcId="{A0AD9A47-CEC1-454C-B74C-A51D7CBAD5B2}" destId="{0A31A152-A353-411E-8518-7A870DB65577}" srcOrd="1" destOrd="0" presId="urn:microsoft.com/office/officeart/2005/8/layout/lProcess2"/>
    <dgm:cxn modelId="{8341EB2B-587E-415C-86E2-873DA346F8E0}" type="presParOf" srcId="{A0AD9A47-CEC1-454C-B74C-A51D7CBAD5B2}" destId="{AC70B17C-CE3B-49AB-8E85-53B61B308E13}" srcOrd="2" destOrd="0" presId="urn:microsoft.com/office/officeart/2005/8/layout/lProcess2"/>
    <dgm:cxn modelId="{4CA99C4B-B36F-4A87-BC46-E84014BA1D13}" type="presParOf" srcId="{A0AD9A47-CEC1-454C-B74C-A51D7CBAD5B2}" destId="{EAA19D58-AA7B-4891-A886-AA895AAFEB37}" srcOrd="3" destOrd="0" presId="urn:microsoft.com/office/officeart/2005/8/layout/lProcess2"/>
    <dgm:cxn modelId="{7FEF05B1-97BB-4F97-9A6C-3E2B6E472FFD}" type="presParOf" srcId="{A0AD9A47-CEC1-454C-B74C-A51D7CBAD5B2}" destId="{8F1639BC-F267-4C4F-B7EB-99FDD2AF3C3D}" srcOrd="4" destOrd="0" presId="urn:microsoft.com/office/officeart/2005/8/layout/lProcess2"/>
    <dgm:cxn modelId="{F230C917-FC1E-4CC9-B562-7B3C0EFF2BED}" type="presParOf" srcId="{A0AD9A47-CEC1-454C-B74C-A51D7CBAD5B2}" destId="{B36B6025-A40A-40C5-A748-F11BCF9EEE44}" srcOrd="5" destOrd="0" presId="urn:microsoft.com/office/officeart/2005/8/layout/lProcess2"/>
    <dgm:cxn modelId="{10CA3E7E-E60F-45AE-BCE0-52C88493FF6D}" type="presParOf" srcId="{A0AD9A47-CEC1-454C-B74C-A51D7CBAD5B2}" destId="{8F22821E-AE9C-4564-AF1C-1C97DAA5FACB}" srcOrd="6" destOrd="0" presId="urn:microsoft.com/office/officeart/2005/8/layout/lProcess2"/>
    <dgm:cxn modelId="{AD74B73F-3A0F-4A64-8173-3D78385716BF}" type="presParOf" srcId="{A0AD9A47-CEC1-454C-B74C-A51D7CBAD5B2}" destId="{0DD997DC-B638-4DB1-A052-22F646EDDD3D}" srcOrd="7" destOrd="0" presId="urn:microsoft.com/office/officeart/2005/8/layout/lProcess2"/>
    <dgm:cxn modelId="{39DA7FA7-C3CF-48FF-8FF6-5FC6969B54C8}" type="presParOf" srcId="{A0AD9A47-CEC1-454C-B74C-A51D7CBAD5B2}" destId="{1363695F-DC89-4D8A-8DF4-979E78A7BA9D}" srcOrd="8" destOrd="0" presId="urn:microsoft.com/office/officeart/2005/8/layout/lProcess2"/>
    <dgm:cxn modelId="{BCBCDAD5-0E8B-4D39-8D12-F2B575BE13CA}" type="presParOf" srcId="{4FF384CF-04EC-40DD-9698-ABF034BD3840}" destId="{3DB81F0F-EA05-49C3-AE5E-EDDDFFE56B17}" srcOrd="1" destOrd="0" presId="urn:microsoft.com/office/officeart/2005/8/layout/lProcess2"/>
    <dgm:cxn modelId="{3D3D9829-AE9F-4085-BB2D-36B3A487DE94}" type="presParOf" srcId="{4FF384CF-04EC-40DD-9698-ABF034BD3840}" destId="{203DE0D2-93D2-46E7-8063-2237A5FE694D}" srcOrd="2" destOrd="0" presId="urn:microsoft.com/office/officeart/2005/8/layout/lProcess2"/>
    <dgm:cxn modelId="{AFC8175F-F2C1-4E84-AC58-8C78C33E2AE1}" type="presParOf" srcId="{203DE0D2-93D2-46E7-8063-2237A5FE694D}" destId="{19499BD6-A378-4DEB-90A7-AA6295525D1B}" srcOrd="0" destOrd="0" presId="urn:microsoft.com/office/officeart/2005/8/layout/lProcess2"/>
    <dgm:cxn modelId="{12457789-005B-4FA2-83F1-70DC435D00E6}" type="presParOf" srcId="{203DE0D2-93D2-46E7-8063-2237A5FE694D}" destId="{35A33FDE-DED8-4086-BA05-7B2527F1253E}" srcOrd="1" destOrd="0" presId="urn:microsoft.com/office/officeart/2005/8/layout/lProcess2"/>
    <dgm:cxn modelId="{E69D51C4-BE37-4166-A105-13A7BCA94525}" type="presParOf" srcId="{203DE0D2-93D2-46E7-8063-2237A5FE694D}" destId="{CEB5D0D4-CB0E-42A7-B2DB-391920CBB049}" srcOrd="2" destOrd="0" presId="urn:microsoft.com/office/officeart/2005/8/layout/lProcess2"/>
    <dgm:cxn modelId="{E5EDD1EB-D2B5-411C-8810-1598BF0F301E}" type="presParOf" srcId="{CEB5D0D4-CB0E-42A7-B2DB-391920CBB049}" destId="{8D340CA3-2FF6-4BAD-A6DB-EE67D39E0CC3}" srcOrd="0" destOrd="0" presId="urn:microsoft.com/office/officeart/2005/8/layout/lProcess2"/>
    <dgm:cxn modelId="{AAA13446-6099-4961-BDAB-A5F7F0F72D59}" type="presParOf" srcId="{8D340CA3-2FF6-4BAD-A6DB-EE67D39E0CC3}" destId="{6367EE8C-7CE4-48FB-8971-9AD02353C396}"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AA70E-C27B-4AC6-AA90-0B5010570AAA}">
      <dsp:nvSpPr>
        <dsp:cNvPr id="0" name=""/>
        <dsp:cNvSpPr/>
      </dsp:nvSpPr>
      <dsp:spPr>
        <a:xfrm rot="16200000">
          <a:off x="-12700" y="12700"/>
          <a:ext cx="1968500" cy="1943100"/>
        </a:xfrm>
        <a:prstGeom prst="round1Rect">
          <a:avLst/>
        </a:prstGeom>
        <a:solidFill>
          <a:schemeClr val="accent1">
            <a:lumMod val="75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FF"/>
              </a:solidFill>
              <a:latin typeface="Calibri" panose="020F0502020204030204" pitchFamily="34" charset="0"/>
              <a:ea typeface="+mn-ea"/>
              <a:cs typeface="+mn-cs"/>
            </a:rPr>
            <a:t>Active</a:t>
          </a:r>
          <a:r>
            <a:rPr lang="en-US" sz="1600" b="1" kern="1200" baseline="0" dirty="0">
              <a:solidFill>
                <a:srgbClr val="FFFFFF"/>
              </a:solidFill>
              <a:latin typeface="Calibri" panose="020F0502020204030204" pitchFamily="34" charset="0"/>
              <a:ea typeface="+mn-ea"/>
              <a:cs typeface="+mn-cs"/>
            </a:rPr>
            <a:t> Surveillance to better protect patients</a:t>
          </a:r>
        </a:p>
      </dsp:txBody>
      <dsp:txXfrm rot="5400000">
        <a:off x="0" y="0"/>
        <a:ext cx="1943100" cy="1476375"/>
      </dsp:txXfrm>
    </dsp:sp>
    <dsp:sp modelId="{5D8B9B73-527F-4DE3-A630-6F95A32544AA}">
      <dsp:nvSpPr>
        <dsp:cNvPr id="0" name=""/>
        <dsp:cNvSpPr/>
      </dsp:nvSpPr>
      <dsp:spPr>
        <a:xfrm>
          <a:off x="1943100" y="0"/>
          <a:ext cx="1943100" cy="1968500"/>
        </a:xfrm>
        <a:prstGeom prst="round1Rect">
          <a:avLst/>
        </a:prstGeom>
        <a:solidFill>
          <a:schemeClr val="accent6">
            <a:lumMod val="75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FF"/>
              </a:solidFill>
              <a:latin typeface="Calibri" panose="020F0502020204030204" pitchFamily="34" charset="0"/>
              <a:ea typeface="+mn-ea"/>
              <a:cs typeface="+mn-cs"/>
            </a:rPr>
            <a:t>Leverage RWE to support regulatory decisions throughout TPLC </a:t>
          </a:r>
        </a:p>
      </dsp:txBody>
      <dsp:txXfrm>
        <a:off x="1943100" y="0"/>
        <a:ext cx="1943100" cy="1476375"/>
      </dsp:txXfrm>
    </dsp:sp>
    <dsp:sp modelId="{463BC50E-30B5-4165-BE58-DD2C857B8D22}">
      <dsp:nvSpPr>
        <dsp:cNvPr id="0" name=""/>
        <dsp:cNvSpPr/>
      </dsp:nvSpPr>
      <dsp:spPr>
        <a:xfrm rot="10800000">
          <a:off x="0" y="1968500"/>
          <a:ext cx="1943100" cy="1968500"/>
        </a:xfrm>
        <a:prstGeom prst="round1Rect">
          <a:avLst/>
        </a:prstGeom>
        <a:solidFill>
          <a:srgbClr val="984807"/>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FFFFFF"/>
              </a:solidFill>
              <a:latin typeface="Calibri" panose="020F0502020204030204" pitchFamily="34" charset="0"/>
              <a:ea typeface="+mn-ea"/>
              <a:cs typeface="+mn-cs"/>
            </a:rPr>
            <a:t>Embedded in Health Care System </a:t>
          </a:r>
        </a:p>
        <a:p>
          <a:pPr marL="0" lvl="0" indent="0" algn="l" defTabSz="622300">
            <a:lnSpc>
              <a:spcPct val="90000"/>
            </a:lnSpc>
            <a:spcBef>
              <a:spcPct val="0"/>
            </a:spcBef>
            <a:spcAft>
              <a:spcPts val="0"/>
            </a:spcAft>
            <a:buNone/>
          </a:pPr>
          <a:r>
            <a:rPr lang="en-US" sz="1400" b="1" kern="1200" dirty="0">
              <a:solidFill>
                <a:srgbClr val="FFFFFF"/>
              </a:solidFill>
              <a:latin typeface="Calibri" panose="020F0502020204030204" pitchFamily="34" charset="0"/>
              <a:ea typeface="+mn-ea"/>
              <a:cs typeface="+mn-cs"/>
            </a:rPr>
            <a:t>(collect data during routine clinical care)</a:t>
          </a:r>
        </a:p>
      </dsp:txBody>
      <dsp:txXfrm rot="10800000">
        <a:off x="0" y="2460625"/>
        <a:ext cx="1943100" cy="1476375"/>
      </dsp:txXfrm>
    </dsp:sp>
    <dsp:sp modelId="{975CF5B6-DA43-4A5C-BF89-3AB74A45A161}">
      <dsp:nvSpPr>
        <dsp:cNvPr id="0" name=""/>
        <dsp:cNvSpPr/>
      </dsp:nvSpPr>
      <dsp:spPr>
        <a:xfrm rot="5400000">
          <a:off x="1930400" y="1981200"/>
          <a:ext cx="1968500" cy="1943100"/>
        </a:xfrm>
        <a:prstGeom prst="round1Rect">
          <a:avLst/>
        </a:prstGeom>
        <a:solidFill>
          <a:srgbClr val="7030A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Calibri" panose="020F0502020204030204" pitchFamily="34" charset="0"/>
              <a:ea typeface="+mn-ea"/>
              <a:cs typeface="+mn-cs"/>
            </a:rPr>
            <a:t>Shared system to inform  the entire Ecosystem (patients, clinicians, providers, payers, FDA, Device Firms)</a:t>
          </a:r>
        </a:p>
      </dsp:txBody>
      <dsp:txXfrm rot="-5400000">
        <a:off x="1943100" y="2460624"/>
        <a:ext cx="1943100" cy="1476375"/>
      </dsp:txXfrm>
    </dsp:sp>
    <dsp:sp modelId="{FAAC0FD6-FECB-473A-AE4D-416D978355E2}">
      <dsp:nvSpPr>
        <dsp:cNvPr id="0" name=""/>
        <dsp:cNvSpPr/>
      </dsp:nvSpPr>
      <dsp:spPr>
        <a:xfrm>
          <a:off x="1142999" y="1476375"/>
          <a:ext cx="1600201" cy="984250"/>
        </a:xfrm>
        <a:prstGeom prst="roundRect">
          <a:avLst/>
        </a:prstGeom>
        <a:solidFill>
          <a:schemeClr val="accent1">
            <a:lumMod val="75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Calibri" panose="020F0502020204030204" pitchFamily="34" charset="0"/>
              <a:ea typeface="+mn-ea"/>
              <a:cs typeface="+mn-cs"/>
            </a:rPr>
            <a:t>National System</a:t>
          </a:r>
        </a:p>
      </dsp:txBody>
      <dsp:txXfrm>
        <a:off x="1191046" y="1524422"/>
        <a:ext cx="1504107" cy="888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AA70E-C27B-4AC6-AA90-0B5010570AAA}">
      <dsp:nvSpPr>
        <dsp:cNvPr id="0" name=""/>
        <dsp:cNvSpPr/>
      </dsp:nvSpPr>
      <dsp:spPr>
        <a:xfrm rot="16200000">
          <a:off x="12700" y="5834"/>
          <a:ext cx="1917700" cy="1943100"/>
        </a:xfrm>
        <a:prstGeom prst="round1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latin typeface="Calibri" panose="020F0502020204030204" pitchFamily="34" charset="0"/>
              <a:ea typeface="+mn-ea"/>
              <a:cs typeface="+mn-cs"/>
            </a:rPr>
            <a:t>Passive Surveillance</a:t>
          </a:r>
        </a:p>
      </dsp:txBody>
      <dsp:txXfrm rot="5400000">
        <a:off x="0" y="18535"/>
        <a:ext cx="1943100" cy="1438275"/>
      </dsp:txXfrm>
    </dsp:sp>
    <dsp:sp modelId="{5D8B9B73-527F-4DE3-A630-6F95A32544AA}">
      <dsp:nvSpPr>
        <dsp:cNvPr id="0" name=""/>
        <dsp:cNvSpPr/>
      </dsp:nvSpPr>
      <dsp:spPr>
        <a:xfrm>
          <a:off x="1943100" y="14756"/>
          <a:ext cx="1943100" cy="1991838"/>
        </a:xfrm>
        <a:prstGeom prst="round1Rect">
          <a:avLst/>
        </a:prstGeom>
        <a:solidFill>
          <a:srgbClr val="EEECE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ts val="0"/>
            </a:spcAft>
            <a:buNone/>
          </a:pPr>
          <a:r>
            <a:rPr lang="en-US" sz="1400" b="1" kern="1200" dirty="0">
              <a:solidFill>
                <a:schemeClr val="tx1"/>
              </a:solidFill>
              <a:latin typeface="Calibri" panose="020F0502020204030204" pitchFamily="34" charset="0"/>
              <a:ea typeface="+mn-ea"/>
              <a:cs typeface="+mn-cs"/>
            </a:rPr>
            <a:t>Challenging to find right pre/post market balance without confidence in post-market data</a:t>
          </a:r>
        </a:p>
      </dsp:txBody>
      <dsp:txXfrm>
        <a:off x="1943100" y="14756"/>
        <a:ext cx="1943100" cy="1493878"/>
      </dsp:txXfrm>
    </dsp:sp>
    <dsp:sp modelId="{463BC50E-30B5-4165-BE58-DD2C857B8D22}">
      <dsp:nvSpPr>
        <dsp:cNvPr id="0" name=""/>
        <dsp:cNvSpPr/>
      </dsp:nvSpPr>
      <dsp:spPr>
        <a:xfrm rot="10800000">
          <a:off x="0" y="1891628"/>
          <a:ext cx="1943100" cy="1917700"/>
        </a:xfrm>
        <a:prstGeom prst="round1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Calibri" panose="020F0502020204030204" pitchFamily="34" charset="0"/>
              <a:ea typeface="+mn-ea"/>
              <a:cs typeface="+mn-cs"/>
            </a:rPr>
            <a:t>Parallel track to clinical practice</a:t>
          </a:r>
        </a:p>
      </dsp:txBody>
      <dsp:txXfrm rot="10800000">
        <a:off x="0" y="2371053"/>
        <a:ext cx="1943100" cy="1438275"/>
      </dsp:txXfrm>
    </dsp:sp>
    <dsp:sp modelId="{975CF5B6-DA43-4A5C-BF89-3AB74A45A161}">
      <dsp:nvSpPr>
        <dsp:cNvPr id="0" name=""/>
        <dsp:cNvSpPr/>
      </dsp:nvSpPr>
      <dsp:spPr>
        <a:xfrm rot="5400000">
          <a:off x="1955800" y="1878928"/>
          <a:ext cx="1917700" cy="1943100"/>
        </a:xfrm>
        <a:prstGeom prst="round1Rect">
          <a:avLst/>
        </a:prstGeom>
        <a:solidFill>
          <a:srgbClr val="8A9454"/>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Calibri" panose="020F0502020204030204" pitchFamily="34" charset="0"/>
              <a:ea typeface="+mn-ea"/>
              <a:cs typeface="+mn-cs"/>
            </a:rPr>
            <a:t>Inefficient one-off studies </a:t>
          </a:r>
        </a:p>
      </dsp:txBody>
      <dsp:txXfrm rot="-5400000">
        <a:off x="1943100" y="2371053"/>
        <a:ext cx="1943100" cy="1438275"/>
      </dsp:txXfrm>
    </dsp:sp>
    <dsp:sp modelId="{FAAC0FD6-FECB-473A-AE4D-416D978355E2}">
      <dsp:nvSpPr>
        <dsp:cNvPr id="0" name=""/>
        <dsp:cNvSpPr/>
      </dsp:nvSpPr>
      <dsp:spPr>
        <a:xfrm>
          <a:off x="1191825" y="1438275"/>
          <a:ext cx="1502548" cy="958850"/>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latin typeface="Calibri" panose="020F0502020204030204" pitchFamily="34" charset="0"/>
              <a:ea typeface="+mn-ea"/>
              <a:cs typeface="+mn-cs"/>
            </a:rPr>
            <a:t>Current</a:t>
          </a:r>
        </a:p>
      </dsp:txBody>
      <dsp:txXfrm>
        <a:off x="1238632" y="1485082"/>
        <a:ext cx="1408934" cy="865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AA804-F07C-492A-BDE3-92F0E31BA4CE}">
      <dsp:nvSpPr>
        <dsp:cNvPr id="0" name=""/>
        <dsp:cNvSpPr/>
      </dsp:nvSpPr>
      <dsp:spPr>
        <a:xfrm>
          <a:off x="5262" y="0"/>
          <a:ext cx="5062686" cy="4332288"/>
        </a:xfrm>
        <a:prstGeom prst="roundRect">
          <a:avLst>
            <a:gd name="adj" fmla="val 10000"/>
          </a:avLst>
        </a:prstGeom>
        <a:solidFill>
          <a:srgbClr val="EFF3F9"/>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12713" lvl="0" indent="0" algn="l" defTabSz="889000">
            <a:lnSpc>
              <a:spcPct val="90000"/>
            </a:lnSpc>
            <a:spcBef>
              <a:spcPct val="0"/>
            </a:spcBef>
            <a:spcAft>
              <a:spcPct val="35000"/>
            </a:spcAft>
            <a:buNone/>
          </a:pPr>
          <a:r>
            <a:rPr kumimoji="1" lang="en-US" sz="2000" b="1" kern="1200" dirty="0"/>
            <a:t>Real World Data (RWD)</a:t>
          </a:r>
          <a:r>
            <a:rPr kumimoji="1" lang="en-US" sz="2000" kern="1200" dirty="0"/>
            <a:t> are data relating to patient health status and/or delivery of health care routinely collected from a variety of sources </a:t>
          </a:r>
          <a:endParaRPr lang="en-US" sz="2000" kern="1200" dirty="0"/>
        </a:p>
      </dsp:txBody>
      <dsp:txXfrm>
        <a:off x="5262" y="0"/>
        <a:ext cx="5062686" cy="1299686"/>
      </dsp:txXfrm>
    </dsp:sp>
    <dsp:sp modelId="{72635959-3F38-436D-828D-5C05C5940874}">
      <dsp:nvSpPr>
        <dsp:cNvPr id="0" name=""/>
        <dsp:cNvSpPr/>
      </dsp:nvSpPr>
      <dsp:spPr>
        <a:xfrm>
          <a:off x="511531" y="1299836"/>
          <a:ext cx="4050149" cy="475747"/>
        </a:xfrm>
        <a:prstGeom prst="roundRect">
          <a:avLst>
            <a:gd name="adj" fmla="val 10000"/>
          </a:avLst>
        </a:prstGeom>
        <a:solidFill>
          <a:srgbClr val="007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electronic health records (EHRs)</a:t>
          </a:r>
          <a:endParaRPr lang="en-US" sz="1600" kern="1200" dirty="0"/>
        </a:p>
      </dsp:txBody>
      <dsp:txXfrm>
        <a:off x="525465" y="1313770"/>
        <a:ext cx="4022281" cy="447879"/>
      </dsp:txXfrm>
    </dsp:sp>
    <dsp:sp modelId="{AC70B17C-CE3B-49AB-8E85-53B61B308E13}">
      <dsp:nvSpPr>
        <dsp:cNvPr id="0" name=""/>
        <dsp:cNvSpPr/>
      </dsp:nvSpPr>
      <dsp:spPr>
        <a:xfrm>
          <a:off x="511531" y="1848776"/>
          <a:ext cx="4050149" cy="475747"/>
        </a:xfrm>
        <a:prstGeom prst="roundRect">
          <a:avLst>
            <a:gd name="adj" fmla="val 10000"/>
          </a:avLst>
        </a:prstGeom>
        <a:solidFill>
          <a:srgbClr val="007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medical claims data</a:t>
          </a:r>
          <a:endParaRPr lang="en-US" sz="1600" kern="1200" dirty="0"/>
        </a:p>
      </dsp:txBody>
      <dsp:txXfrm>
        <a:off x="525465" y="1862710"/>
        <a:ext cx="4022281" cy="447879"/>
      </dsp:txXfrm>
    </dsp:sp>
    <dsp:sp modelId="{8F1639BC-F267-4C4F-B7EB-99FDD2AF3C3D}">
      <dsp:nvSpPr>
        <dsp:cNvPr id="0" name=""/>
        <dsp:cNvSpPr/>
      </dsp:nvSpPr>
      <dsp:spPr>
        <a:xfrm>
          <a:off x="511531" y="2390811"/>
          <a:ext cx="4050149" cy="475747"/>
        </a:xfrm>
        <a:prstGeom prst="roundRect">
          <a:avLst>
            <a:gd name="adj" fmla="val 10000"/>
          </a:avLst>
        </a:prstGeom>
        <a:solidFill>
          <a:srgbClr val="007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product and disease registries</a:t>
          </a:r>
          <a:endParaRPr lang="en-US" sz="1600" kern="1200" dirty="0"/>
        </a:p>
      </dsp:txBody>
      <dsp:txXfrm>
        <a:off x="525465" y="2404745"/>
        <a:ext cx="4022281" cy="447879"/>
      </dsp:txXfrm>
    </dsp:sp>
    <dsp:sp modelId="{8F22821E-AE9C-4564-AF1C-1C97DAA5FACB}">
      <dsp:nvSpPr>
        <dsp:cNvPr id="0" name=""/>
        <dsp:cNvSpPr/>
      </dsp:nvSpPr>
      <dsp:spPr>
        <a:xfrm>
          <a:off x="511531" y="2946655"/>
          <a:ext cx="4050149" cy="475747"/>
        </a:xfrm>
        <a:prstGeom prst="roundRect">
          <a:avLst>
            <a:gd name="adj" fmla="val 10000"/>
          </a:avLst>
        </a:prstGeom>
        <a:solidFill>
          <a:srgbClr val="007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ts val="0"/>
            </a:spcAft>
            <a:buNone/>
          </a:pPr>
          <a:r>
            <a:rPr lang="en-US" sz="1600" b="1" kern="1200" dirty="0"/>
            <a:t>patient-generated data, including from </a:t>
          </a:r>
        </a:p>
        <a:p>
          <a:pPr marL="0" lvl="0" indent="0" algn="ctr" defTabSz="711200">
            <a:lnSpc>
              <a:spcPct val="90000"/>
            </a:lnSpc>
            <a:spcBef>
              <a:spcPct val="0"/>
            </a:spcBef>
            <a:spcAft>
              <a:spcPts val="0"/>
            </a:spcAft>
            <a:buNone/>
          </a:pPr>
          <a:r>
            <a:rPr lang="en-US" sz="1600" b="1" kern="1200" dirty="0"/>
            <a:t>in-home settings</a:t>
          </a:r>
          <a:endParaRPr lang="en-US" sz="1600" kern="1200" dirty="0"/>
        </a:p>
      </dsp:txBody>
      <dsp:txXfrm>
        <a:off x="525465" y="2960589"/>
        <a:ext cx="4022281" cy="447879"/>
      </dsp:txXfrm>
    </dsp:sp>
    <dsp:sp modelId="{1363695F-DC89-4D8A-8DF4-979E78A7BA9D}">
      <dsp:nvSpPr>
        <dsp:cNvPr id="0" name=""/>
        <dsp:cNvSpPr/>
      </dsp:nvSpPr>
      <dsp:spPr>
        <a:xfrm>
          <a:off x="511531" y="3495595"/>
          <a:ext cx="4050149" cy="619927"/>
        </a:xfrm>
        <a:prstGeom prst="roundRect">
          <a:avLst>
            <a:gd name="adj" fmla="val 10000"/>
          </a:avLst>
        </a:prstGeom>
        <a:solidFill>
          <a:srgbClr val="007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other sources that can inform on health status, such as “wearable” devices </a:t>
          </a:r>
          <a:endParaRPr lang="en-US" sz="1600" kern="1200" dirty="0"/>
        </a:p>
      </dsp:txBody>
      <dsp:txXfrm>
        <a:off x="529688" y="3513752"/>
        <a:ext cx="4013835" cy="583613"/>
      </dsp:txXfrm>
    </dsp:sp>
    <dsp:sp modelId="{19499BD6-A378-4DEB-90A7-AA6295525D1B}">
      <dsp:nvSpPr>
        <dsp:cNvPr id="0" name=""/>
        <dsp:cNvSpPr/>
      </dsp:nvSpPr>
      <dsp:spPr>
        <a:xfrm>
          <a:off x="5447650" y="0"/>
          <a:ext cx="5062686" cy="4332288"/>
        </a:xfrm>
        <a:prstGeom prst="roundRect">
          <a:avLst>
            <a:gd name="adj" fmla="val 10000"/>
          </a:avLst>
        </a:prstGeom>
        <a:solidFill>
          <a:srgbClr val="EFF3F9"/>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12713" lvl="0" indent="0" algn="l" defTabSz="889000">
            <a:lnSpc>
              <a:spcPct val="90000"/>
            </a:lnSpc>
            <a:spcBef>
              <a:spcPct val="0"/>
            </a:spcBef>
            <a:spcAft>
              <a:spcPct val="35000"/>
            </a:spcAft>
            <a:buNone/>
          </a:pPr>
          <a:r>
            <a:rPr kumimoji="1" lang="en-US" sz="2000" b="1" kern="1200" dirty="0"/>
            <a:t>Real World Evidence</a:t>
          </a:r>
          <a:r>
            <a:rPr kumimoji="1" lang="en-US" sz="2000" kern="1200" dirty="0"/>
            <a:t> </a:t>
          </a:r>
          <a:r>
            <a:rPr kumimoji="1" lang="en-US" sz="2000" b="1" kern="1200" dirty="0"/>
            <a:t>(RWE) </a:t>
          </a:r>
          <a:r>
            <a:rPr kumimoji="1" lang="en-US" sz="2000" kern="1200" dirty="0"/>
            <a:t>is clinical evidence regarding the usage and potential benefits/risks of a medical product derived from analysis of RWD </a:t>
          </a:r>
          <a:endParaRPr lang="en-US" sz="2000" kern="1200" dirty="0"/>
        </a:p>
      </dsp:txBody>
      <dsp:txXfrm>
        <a:off x="5447650" y="0"/>
        <a:ext cx="5062686" cy="1299686"/>
      </dsp:txXfrm>
    </dsp:sp>
    <dsp:sp modelId="{6367EE8C-7CE4-48FB-8971-9AD02353C396}">
      <dsp:nvSpPr>
        <dsp:cNvPr id="0" name=""/>
        <dsp:cNvSpPr/>
      </dsp:nvSpPr>
      <dsp:spPr>
        <a:xfrm>
          <a:off x="5953919" y="1449510"/>
          <a:ext cx="4050149" cy="2516338"/>
        </a:xfrm>
        <a:prstGeom prst="roundRect">
          <a:avLst>
            <a:gd name="adj" fmla="val 10000"/>
          </a:avLst>
        </a:prstGeom>
        <a:solidFill>
          <a:srgbClr val="007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125000"/>
            </a:lnSpc>
            <a:spcBef>
              <a:spcPct val="0"/>
            </a:spcBef>
            <a:spcAft>
              <a:spcPct val="35000"/>
            </a:spcAft>
            <a:buNone/>
          </a:pPr>
          <a:r>
            <a:rPr lang="en-US" sz="1900" b="1" kern="1200" dirty="0"/>
            <a:t>Generated using different study designs, including but not limited to randomized trials (e.g., large simple trials, pragmatic trials), externally controlled trials, or observational studies</a:t>
          </a:r>
        </a:p>
      </dsp:txBody>
      <dsp:txXfrm>
        <a:off x="6027620" y="1523211"/>
        <a:ext cx="3902747" cy="236893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9F6D8-AAAE-3D47-9F56-892168E84083}" type="datetimeFigureOut">
              <a:rPr lang="en-US" smtClean="0"/>
              <a:t>5/17/22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1C21A0-DF7F-EA4F-8D2B-E0F34EDE7356}" type="slidenum">
              <a:rPr lang="en-US" smtClean="0"/>
              <a:t>‹#›</a:t>
            </a:fld>
            <a:endParaRPr lang="en-US"/>
          </a:p>
        </p:txBody>
      </p:sp>
    </p:spTree>
    <p:extLst>
      <p:ext uri="{BB962C8B-B14F-4D97-AF65-F5344CB8AC3E}">
        <p14:creationId xmlns:p14="http://schemas.microsoft.com/office/powerpoint/2010/main" val="75718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1C21A0-DF7F-EA4F-8D2B-E0F34EDE7356}" type="slidenum">
              <a:rPr lang="en-US" smtClean="0"/>
              <a:t>1</a:t>
            </a:fld>
            <a:endParaRPr lang="en-US"/>
          </a:p>
        </p:txBody>
      </p:sp>
    </p:spTree>
    <p:extLst>
      <p:ext uri="{BB962C8B-B14F-4D97-AF65-F5344CB8AC3E}">
        <p14:creationId xmlns:p14="http://schemas.microsoft.com/office/powerpoint/2010/main" val="421431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DDE2A82-E515-4460-AECF-3A25349FBDCD}"/>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F5754322-F35C-472D-BA5D-A6C1DCB73A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FF2338B7-9F69-4EBD-9793-C922D4EEAF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1079C58-0C89-4789-B9ED-E655FDF46DA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5613"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320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2" name="Google Shape;168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99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B36B-3336-524E-9825-3113FC0179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96138E-F650-AD4F-87B9-AA9D156C5C42}"/>
              </a:ext>
            </a:extLst>
          </p:cNvPr>
          <p:cNvSpPr>
            <a:spLocks noGrp="1"/>
          </p:cNvSpPr>
          <p:nvPr>
            <p:ph type="subTitle" idx="1"/>
          </p:nvPr>
        </p:nvSpPr>
        <p:spPr>
          <a:xfrm>
            <a:off x="1524000" y="3602038"/>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4" indent="0" algn="ctr">
              <a:buNone/>
              <a:defRPr sz="1600"/>
            </a:lvl4pPr>
            <a:lvl5pPr marL="1828846" indent="0" algn="ctr">
              <a:buNone/>
              <a:defRPr sz="1600"/>
            </a:lvl5pPr>
            <a:lvl6pPr marL="2286057"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5F5115-89E3-AE45-84FD-2B84CDEEBDA9}"/>
              </a:ext>
            </a:extLst>
          </p:cNvPr>
          <p:cNvSpPr>
            <a:spLocks noGrp="1"/>
          </p:cNvSpPr>
          <p:nvPr>
            <p:ph type="dt" sz="half" idx="10"/>
          </p:nvPr>
        </p:nvSpPr>
        <p:spPr/>
        <p:txBody>
          <a:bodyPr/>
          <a:lstStyle/>
          <a:p>
            <a:fld id="{A0E7AA45-5067-6240-BF60-9D6079FA3793}" type="datetime1">
              <a:rPr lang="en-US" smtClean="0"/>
              <a:t>5/17/22</a:t>
            </a:fld>
            <a:endParaRPr lang="en-US" dirty="0"/>
          </a:p>
        </p:txBody>
      </p:sp>
      <p:sp>
        <p:nvSpPr>
          <p:cNvPr id="5" name="Footer Placeholder 4">
            <a:extLst>
              <a:ext uri="{FF2B5EF4-FFF2-40B4-BE49-F238E27FC236}">
                <a16:creationId xmlns:a16="http://schemas.microsoft.com/office/drawing/2014/main" id="{2134B24E-D1FB-FA49-A23D-B7C8ECE4BF13}"/>
              </a:ext>
            </a:extLst>
          </p:cNvPr>
          <p:cNvSpPr>
            <a:spLocks noGrp="1"/>
          </p:cNvSpPr>
          <p:nvPr>
            <p:ph type="ftr" sz="quarter" idx="11"/>
          </p:nvPr>
        </p:nvSpPr>
        <p:spPr/>
        <p:txBody>
          <a:bodyPr/>
          <a:lstStyle/>
          <a:p>
            <a:r>
              <a:rPr lang="en-US"/>
              <a:t>FDA.gov</a:t>
            </a:r>
            <a:endParaRPr lang="en-US" dirty="0"/>
          </a:p>
        </p:txBody>
      </p:sp>
      <p:sp>
        <p:nvSpPr>
          <p:cNvPr id="6" name="Slide Number Placeholder 5">
            <a:extLst>
              <a:ext uri="{FF2B5EF4-FFF2-40B4-BE49-F238E27FC236}">
                <a16:creationId xmlns:a16="http://schemas.microsoft.com/office/drawing/2014/main" id="{BE74194F-EB99-4D48-9FDE-67FCF1CD8A27}"/>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366001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7D6E-74F6-E744-BF7B-BA54978B3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5F8E45-958E-DF4B-BBDA-C5DBAC7B6B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13708-0662-124E-9891-823BFE84365E}"/>
              </a:ext>
            </a:extLst>
          </p:cNvPr>
          <p:cNvSpPr>
            <a:spLocks noGrp="1"/>
          </p:cNvSpPr>
          <p:nvPr>
            <p:ph type="dt" sz="half" idx="10"/>
          </p:nvPr>
        </p:nvSpPr>
        <p:spPr/>
        <p:txBody>
          <a:bodyPr/>
          <a:lstStyle/>
          <a:p>
            <a:fld id="{BEF608E4-C570-B947-A64C-11587C1E98FE}" type="datetime1">
              <a:rPr lang="en-US" smtClean="0"/>
              <a:t>5/17/22</a:t>
            </a:fld>
            <a:endParaRPr lang="en-US" dirty="0"/>
          </a:p>
        </p:txBody>
      </p:sp>
      <p:sp>
        <p:nvSpPr>
          <p:cNvPr id="5" name="Footer Placeholder 4">
            <a:extLst>
              <a:ext uri="{FF2B5EF4-FFF2-40B4-BE49-F238E27FC236}">
                <a16:creationId xmlns:a16="http://schemas.microsoft.com/office/drawing/2014/main" id="{0825E72E-D6C6-1A4D-9737-9358F9F12577}"/>
              </a:ext>
            </a:extLst>
          </p:cNvPr>
          <p:cNvSpPr>
            <a:spLocks noGrp="1"/>
          </p:cNvSpPr>
          <p:nvPr>
            <p:ph type="ftr" sz="quarter" idx="11"/>
          </p:nvPr>
        </p:nvSpPr>
        <p:spPr/>
        <p:txBody>
          <a:bodyPr/>
          <a:lstStyle/>
          <a:p>
            <a:r>
              <a:rPr lang="en-US"/>
              <a:t>FDA.gov</a:t>
            </a:r>
            <a:endParaRPr lang="en-US" dirty="0"/>
          </a:p>
        </p:txBody>
      </p:sp>
      <p:sp>
        <p:nvSpPr>
          <p:cNvPr id="6" name="Slide Number Placeholder 5">
            <a:extLst>
              <a:ext uri="{FF2B5EF4-FFF2-40B4-BE49-F238E27FC236}">
                <a16:creationId xmlns:a16="http://schemas.microsoft.com/office/drawing/2014/main" id="{68B96825-728D-5B42-A6B7-E290E7DB9E98}"/>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561151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8FDC3-E75A-F045-A164-C75A9C769FEE}"/>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9B428-B3A5-7B49-89D4-B91C3FAF8817}"/>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7ABA7-FB37-D048-AC75-4C7B108E4479}"/>
              </a:ext>
            </a:extLst>
          </p:cNvPr>
          <p:cNvSpPr>
            <a:spLocks noGrp="1"/>
          </p:cNvSpPr>
          <p:nvPr>
            <p:ph type="dt" sz="half" idx="10"/>
          </p:nvPr>
        </p:nvSpPr>
        <p:spPr/>
        <p:txBody>
          <a:bodyPr/>
          <a:lstStyle/>
          <a:p>
            <a:fld id="{508EA26A-CF58-1D43-8283-2E7F0FDF8B67}" type="datetime1">
              <a:rPr lang="en-US" smtClean="0"/>
              <a:t>5/17/22</a:t>
            </a:fld>
            <a:endParaRPr lang="en-US" dirty="0"/>
          </a:p>
        </p:txBody>
      </p:sp>
      <p:sp>
        <p:nvSpPr>
          <p:cNvPr id="5" name="Footer Placeholder 4">
            <a:extLst>
              <a:ext uri="{FF2B5EF4-FFF2-40B4-BE49-F238E27FC236}">
                <a16:creationId xmlns:a16="http://schemas.microsoft.com/office/drawing/2014/main" id="{68AB48F0-3A71-F84F-B776-B3828EE11AF8}"/>
              </a:ext>
            </a:extLst>
          </p:cNvPr>
          <p:cNvSpPr>
            <a:spLocks noGrp="1"/>
          </p:cNvSpPr>
          <p:nvPr>
            <p:ph type="ftr" sz="quarter" idx="11"/>
          </p:nvPr>
        </p:nvSpPr>
        <p:spPr/>
        <p:txBody>
          <a:bodyPr/>
          <a:lstStyle/>
          <a:p>
            <a:r>
              <a:rPr lang="en-US"/>
              <a:t>FDA.gov</a:t>
            </a:r>
            <a:endParaRPr lang="en-US" dirty="0"/>
          </a:p>
        </p:txBody>
      </p:sp>
      <p:sp>
        <p:nvSpPr>
          <p:cNvPr id="6" name="Slide Number Placeholder 5">
            <a:extLst>
              <a:ext uri="{FF2B5EF4-FFF2-40B4-BE49-F238E27FC236}">
                <a16:creationId xmlns:a16="http://schemas.microsoft.com/office/drawing/2014/main" id="{F11E624F-F499-0C43-9A11-8C77611CB1A4}"/>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3782066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3B3C-1D36-4B0F-A09E-B691BB4C35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81A4D8-630C-4BC8-80B6-74DEE12DC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F2D5AC-ADCF-459C-86EF-C5C2A9FAA40C}"/>
              </a:ext>
            </a:extLst>
          </p:cNvPr>
          <p:cNvSpPr>
            <a:spLocks noGrp="1"/>
          </p:cNvSpPr>
          <p:nvPr>
            <p:ph type="dt" sz="half" idx="10"/>
          </p:nvPr>
        </p:nvSpPr>
        <p:spPr/>
        <p:txBody>
          <a:bodyPr/>
          <a:lstStyle/>
          <a:p>
            <a:fld id="{D6B666CE-8971-4843-B5CD-431A74651243}" type="datetime1">
              <a:rPr lang="en-US" smtClean="0"/>
              <a:t>5/17/22</a:t>
            </a:fld>
            <a:endParaRPr lang="en-US"/>
          </a:p>
        </p:txBody>
      </p:sp>
      <p:sp>
        <p:nvSpPr>
          <p:cNvPr id="5" name="Footer Placeholder 4">
            <a:extLst>
              <a:ext uri="{FF2B5EF4-FFF2-40B4-BE49-F238E27FC236}">
                <a16:creationId xmlns:a16="http://schemas.microsoft.com/office/drawing/2014/main" id="{9586104F-451F-4708-AADA-C7CCE369F271}"/>
              </a:ext>
            </a:extLst>
          </p:cNvPr>
          <p:cNvSpPr>
            <a:spLocks noGrp="1"/>
          </p:cNvSpPr>
          <p:nvPr>
            <p:ph type="ftr" sz="quarter" idx="11"/>
          </p:nvPr>
        </p:nvSpPr>
        <p:spPr/>
        <p:txBody>
          <a:bodyPr/>
          <a:lstStyle/>
          <a:p>
            <a:r>
              <a:rPr lang="en-US"/>
              <a:t>FDA.gov</a:t>
            </a:r>
          </a:p>
        </p:txBody>
      </p:sp>
      <p:sp>
        <p:nvSpPr>
          <p:cNvPr id="6" name="Slide Number Placeholder 5">
            <a:extLst>
              <a:ext uri="{FF2B5EF4-FFF2-40B4-BE49-F238E27FC236}">
                <a16:creationId xmlns:a16="http://schemas.microsoft.com/office/drawing/2014/main" id="{D2A0302B-12FB-4872-A474-4688D22FCD29}"/>
              </a:ext>
            </a:extLst>
          </p:cNvPr>
          <p:cNvSpPr>
            <a:spLocks noGrp="1"/>
          </p:cNvSpPr>
          <p:nvPr>
            <p:ph type="sldNum" sz="quarter" idx="12"/>
          </p:nvPr>
        </p:nvSpPr>
        <p:spPr/>
        <p:txBody>
          <a:bodyPr/>
          <a:lstStyle/>
          <a:p>
            <a:fld id="{39AFCD21-90AD-40C4-A763-E5D38A542DA3}" type="slidenum">
              <a:rPr lang="en-US" smtClean="0"/>
              <a:t>‹#›</a:t>
            </a:fld>
            <a:endParaRPr lang="en-US"/>
          </a:p>
        </p:txBody>
      </p:sp>
      <p:pic>
        <p:nvPicPr>
          <p:cNvPr id="7" name="Picture 6" descr="FDA_B&amp;W_Primary_logo.jpg">
            <a:extLst>
              <a:ext uri="{FF2B5EF4-FFF2-40B4-BE49-F238E27FC236}">
                <a16:creationId xmlns:a16="http://schemas.microsoft.com/office/drawing/2014/main" id="{5D9ECC58-12CB-4924-8798-3472753AFF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3023" y="365124"/>
            <a:ext cx="3489346" cy="727075"/>
          </a:xfrm>
          <a:prstGeom prst="rect">
            <a:avLst/>
          </a:prstGeom>
        </p:spPr>
      </p:pic>
    </p:spTree>
    <p:extLst>
      <p:ext uri="{BB962C8B-B14F-4D97-AF65-F5344CB8AC3E}">
        <p14:creationId xmlns:p14="http://schemas.microsoft.com/office/powerpoint/2010/main" val="3715748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EA54-AA7A-4A91-90A8-931FB126E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B2D7C-73E1-4F52-B57B-64016C3014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89D1826-22D3-4FFF-A0B0-92868757300C}"/>
              </a:ext>
            </a:extLst>
          </p:cNvPr>
          <p:cNvSpPr>
            <a:spLocks noGrp="1"/>
          </p:cNvSpPr>
          <p:nvPr>
            <p:ph type="ftr" sz="quarter" idx="11"/>
          </p:nvPr>
        </p:nvSpPr>
        <p:spPr>
          <a:xfrm>
            <a:off x="838200" y="6356350"/>
            <a:ext cx="1482969" cy="365125"/>
          </a:xfrm>
        </p:spPr>
        <p:txBody>
          <a:bodyPr/>
          <a:lstStyle/>
          <a:p>
            <a:pPr algn="l"/>
            <a:r>
              <a:rPr lang="en-US" dirty="0" err="1"/>
              <a:t>FDA.gov</a:t>
            </a:r>
            <a:endParaRPr lang="en-US" dirty="0"/>
          </a:p>
        </p:txBody>
      </p:sp>
      <p:sp>
        <p:nvSpPr>
          <p:cNvPr id="6" name="Slide Number Placeholder 5">
            <a:extLst>
              <a:ext uri="{FF2B5EF4-FFF2-40B4-BE49-F238E27FC236}">
                <a16:creationId xmlns:a16="http://schemas.microsoft.com/office/drawing/2014/main" id="{A1A88F91-47FE-497B-9423-AEC186AE876B}"/>
              </a:ext>
            </a:extLst>
          </p:cNvPr>
          <p:cNvSpPr>
            <a:spLocks noGrp="1"/>
          </p:cNvSpPr>
          <p:nvPr>
            <p:ph type="sldNum" sz="quarter" idx="12"/>
          </p:nvPr>
        </p:nvSpPr>
        <p:spPr>
          <a:xfrm>
            <a:off x="9870830" y="6356350"/>
            <a:ext cx="1482969" cy="365125"/>
          </a:xfrm>
        </p:spPr>
        <p:txBody>
          <a:bodyPr/>
          <a:lstStyle/>
          <a:p>
            <a:fld id="{39AFCD21-90AD-40C4-A763-E5D38A542DA3}" type="slidenum">
              <a:rPr lang="en-US" smtClean="0"/>
              <a:t>‹#›</a:t>
            </a:fld>
            <a:endParaRPr lang="en-US"/>
          </a:p>
        </p:txBody>
      </p:sp>
      <p:pic>
        <p:nvPicPr>
          <p:cNvPr id="8" name="Picture 7" descr="FDA_FullColor_Monogram.jpg">
            <a:extLst>
              <a:ext uri="{FF2B5EF4-FFF2-40B4-BE49-F238E27FC236}">
                <a16:creationId xmlns:a16="http://schemas.microsoft.com/office/drawing/2014/main" id="{29AC4940-63DD-4800-A4D8-51ED0A111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4254" y="365125"/>
            <a:ext cx="620543" cy="743080"/>
          </a:xfrm>
          <a:prstGeom prst="rect">
            <a:avLst/>
          </a:prstGeom>
        </p:spPr>
      </p:pic>
      <p:cxnSp>
        <p:nvCxnSpPr>
          <p:cNvPr id="10" name="Straight Connector 9">
            <a:extLst>
              <a:ext uri="{FF2B5EF4-FFF2-40B4-BE49-F238E27FC236}">
                <a16:creationId xmlns:a16="http://schemas.microsoft.com/office/drawing/2014/main" id="{D6D2B5C4-81F4-F773-C835-6E4AEAB92092}"/>
              </a:ext>
            </a:extLst>
          </p:cNvPr>
          <p:cNvCxnSpPr/>
          <p:nvPr userDrawn="1"/>
        </p:nvCxnSpPr>
        <p:spPr>
          <a:xfrm>
            <a:off x="838200" y="6176963"/>
            <a:ext cx="1051559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73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A3FE-2AF9-4B4E-A278-87C191D0AC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6E2493-7450-438D-8C38-A6B857505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49D09-B82B-44D7-9834-5AB6D5F6B024}"/>
              </a:ext>
            </a:extLst>
          </p:cNvPr>
          <p:cNvSpPr>
            <a:spLocks noGrp="1"/>
          </p:cNvSpPr>
          <p:nvPr>
            <p:ph type="dt" sz="half" idx="10"/>
          </p:nvPr>
        </p:nvSpPr>
        <p:spPr/>
        <p:txBody>
          <a:bodyPr/>
          <a:lstStyle/>
          <a:p>
            <a:fld id="{6092DA25-764B-6F44-B886-DBABFD1539A2}" type="datetime1">
              <a:rPr lang="en-US" smtClean="0"/>
              <a:t>5/17/22</a:t>
            </a:fld>
            <a:endParaRPr lang="en-US"/>
          </a:p>
        </p:txBody>
      </p:sp>
      <p:sp>
        <p:nvSpPr>
          <p:cNvPr id="5" name="Footer Placeholder 4">
            <a:extLst>
              <a:ext uri="{FF2B5EF4-FFF2-40B4-BE49-F238E27FC236}">
                <a16:creationId xmlns:a16="http://schemas.microsoft.com/office/drawing/2014/main" id="{069EFD77-8621-45C4-AFCC-4E1C9B67CF40}"/>
              </a:ext>
            </a:extLst>
          </p:cNvPr>
          <p:cNvSpPr>
            <a:spLocks noGrp="1"/>
          </p:cNvSpPr>
          <p:nvPr>
            <p:ph type="ftr" sz="quarter" idx="11"/>
          </p:nvPr>
        </p:nvSpPr>
        <p:spPr/>
        <p:txBody>
          <a:bodyPr/>
          <a:lstStyle/>
          <a:p>
            <a:r>
              <a:rPr lang="en-US"/>
              <a:t>FDA.gov</a:t>
            </a:r>
          </a:p>
        </p:txBody>
      </p:sp>
      <p:sp>
        <p:nvSpPr>
          <p:cNvPr id="6" name="Slide Number Placeholder 5">
            <a:extLst>
              <a:ext uri="{FF2B5EF4-FFF2-40B4-BE49-F238E27FC236}">
                <a16:creationId xmlns:a16="http://schemas.microsoft.com/office/drawing/2014/main" id="{0F3E1263-7813-466C-A49A-0F57B70711EE}"/>
              </a:ext>
            </a:extLst>
          </p:cNvPr>
          <p:cNvSpPr>
            <a:spLocks noGrp="1"/>
          </p:cNvSpPr>
          <p:nvPr>
            <p:ph type="sldNum" sz="quarter" idx="12"/>
          </p:nvPr>
        </p:nvSpPr>
        <p:spPr/>
        <p:txBody>
          <a:bodyPr/>
          <a:lstStyle/>
          <a:p>
            <a:fld id="{39AFCD21-90AD-40C4-A763-E5D38A542DA3}" type="slidenum">
              <a:rPr lang="en-US" smtClean="0"/>
              <a:t>‹#›</a:t>
            </a:fld>
            <a:endParaRPr lang="en-US"/>
          </a:p>
        </p:txBody>
      </p:sp>
      <p:pic>
        <p:nvPicPr>
          <p:cNvPr id="7" name="Picture 6" descr="FDA_B&amp;W_Primary_logo.jpg">
            <a:extLst>
              <a:ext uri="{FF2B5EF4-FFF2-40B4-BE49-F238E27FC236}">
                <a16:creationId xmlns:a16="http://schemas.microsoft.com/office/drawing/2014/main" id="{128D36D3-2528-4FA4-99ED-C20BFAB68D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3023" y="365124"/>
            <a:ext cx="3489346" cy="727075"/>
          </a:xfrm>
          <a:prstGeom prst="rect">
            <a:avLst/>
          </a:prstGeom>
        </p:spPr>
      </p:pic>
    </p:spTree>
    <p:extLst>
      <p:ext uri="{BB962C8B-B14F-4D97-AF65-F5344CB8AC3E}">
        <p14:creationId xmlns:p14="http://schemas.microsoft.com/office/powerpoint/2010/main" val="368938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9CC6-C770-42B4-BA29-24628585F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0664-738A-4866-ACA7-624E0D328A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2FF70-2435-47B3-A2D5-8F46D59008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1D6ECC-9B44-4F57-85C3-3741253F08AF}"/>
              </a:ext>
            </a:extLst>
          </p:cNvPr>
          <p:cNvSpPr>
            <a:spLocks noGrp="1"/>
          </p:cNvSpPr>
          <p:nvPr>
            <p:ph type="dt" sz="half" idx="10"/>
          </p:nvPr>
        </p:nvSpPr>
        <p:spPr/>
        <p:txBody>
          <a:bodyPr/>
          <a:lstStyle/>
          <a:p>
            <a:fld id="{410005BB-7B51-3F45-A2DC-8C4F1EAF7985}" type="datetime1">
              <a:rPr lang="en-US" smtClean="0"/>
              <a:t>5/17/22</a:t>
            </a:fld>
            <a:endParaRPr lang="en-US"/>
          </a:p>
        </p:txBody>
      </p:sp>
      <p:sp>
        <p:nvSpPr>
          <p:cNvPr id="6" name="Footer Placeholder 5">
            <a:extLst>
              <a:ext uri="{FF2B5EF4-FFF2-40B4-BE49-F238E27FC236}">
                <a16:creationId xmlns:a16="http://schemas.microsoft.com/office/drawing/2014/main" id="{4E4656D9-459E-460E-8534-8EC730B230F9}"/>
              </a:ext>
            </a:extLst>
          </p:cNvPr>
          <p:cNvSpPr>
            <a:spLocks noGrp="1"/>
          </p:cNvSpPr>
          <p:nvPr>
            <p:ph type="ftr" sz="quarter" idx="11"/>
          </p:nvPr>
        </p:nvSpPr>
        <p:spPr/>
        <p:txBody>
          <a:bodyPr/>
          <a:lstStyle/>
          <a:p>
            <a:r>
              <a:rPr lang="en-US"/>
              <a:t>FDA.gov</a:t>
            </a:r>
          </a:p>
        </p:txBody>
      </p:sp>
      <p:sp>
        <p:nvSpPr>
          <p:cNvPr id="7" name="Slide Number Placeholder 6">
            <a:extLst>
              <a:ext uri="{FF2B5EF4-FFF2-40B4-BE49-F238E27FC236}">
                <a16:creationId xmlns:a16="http://schemas.microsoft.com/office/drawing/2014/main" id="{48C4634E-9629-4818-9F03-891C87EBBF89}"/>
              </a:ext>
            </a:extLst>
          </p:cNvPr>
          <p:cNvSpPr>
            <a:spLocks noGrp="1"/>
          </p:cNvSpPr>
          <p:nvPr>
            <p:ph type="sldNum" sz="quarter" idx="12"/>
          </p:nvPr>
        </p:nvSpPr>
        <p:spPr/>
        <p:txBody>
          <a:bodyPr/>
          <a:lstStyle/>
          <a:p>
            <a:fld id="{39AFCD21-90AD-40C4-A763-E5D38A542DA3}" type="slidenum">
              <a:rPr lang="en-US" smtClean="0"/>
              <a:t>‹#›</a:t>
            </a:fld>
            <a:endParaRPr lang="en-US"/>
          </a:p>
        </p:txBody>
      </p:sp>
      <p:pic>
        <p:nvPicPr>
          <p:cNvPr id="8" name="Picture 7" descr="FDA_B&amp;W_Primary_logo.jpg">
            <a:extLst>
              <a:ext uri="{FF2B5EF4-FFF2-40B4-BE49-F238E27FC236}">
                <a16:creationId xmlns:a16="http://schemas.microsoft.com/office/drawing/2014/main" id="{6EB74865-A44D-4281-AB07-1F915AE3E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3023" y="365124"/>
            <a:ext cx="3489346" cy="727075"/>
          </a:xfrm>
          <a:prstGeom prst="rect">
            <a:avLst/>
          </a:prstGeom>
        </p:spPr>
      </p:pic>
    </p:spTree>
    <p:extLst>
      <p:ext uri="{BB962C8B-B14F-4D97-AF65-F5344CB8AC3E}">
        <p14:creationId xmlns:p14="http://schemas.microsoft.com/office/powerpoint/2010/main" val="332534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2A11-4FF1-48EA-A721-F14D726808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F21A2-B600-4D58-8E66-CD994931F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051AB7-E0F9-47F8-B031-7A35BB6E5D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BDDC3B-F0B0-4FE9-85A3-067B578F21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94C8D-7E74-4FEB-B5F7-B30E639B47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3C9ED-0D20-4139-8267-EAEBC0FDAEB0}"/>
              </a:ext>
            </a:extLst>
          </p:cNvPr>
          <p:cNvSpPr>
            <a:spLocks noGrp="1"/>
          </p:cNvSpPr>
          <p:nvPr>
            <p:ph type="dt" sz="half" idx="10"/>
          </p:nvPr>
        </p:nvSpPr>
        <p:spPr/>
        <p:txBody>
          <a:bodyPr/>
          <a:lstStyle/>
          <a:p>
            <a:fld id="{8DA45584-435F-7B41-81F6-9DF6ACE1DAB5}" type="datetime1">
              <a:rPr lang="en-US" smtClean="0"/>
              <a:t>5/17/22</a:t>
            </a:fld>
            <a:endParaRPr lang="en-US"/>
          </a:p>
        </p:txBody>
      </p:sp>
      <p:sp>
        <p:nvSpPr>
          <p:cNvPr id="8" name="Footer Placeholder 7">
            <a:extLst>
              <a:ext uri="{FF2B5EF4-FFF2-40B4-BE49-F238E27FC236}">
                <a16:creationId xmlns:a16="http://schemas.microsoft.com/office/drawing/2014/main" id="{4E445A7D-5CE3-4C02-B56F-D8FD53843E68}"/>
              </a:ext>
            </a:extLst>
          </p:cNvPr>
          <p:cNvSpPr>
            <a:spLocks noGrp="1"/>
          </p:cNvSpPr>
          <p:nvPr>
            <p:ph type="ftr" sz="quarter" idx="11"/>
          </p:nvPr>
        </p:nvSpPr>
        <p:spPr/>
        <p:txBody>
          <a:bodyPr/>
          <a:lstStyle/>
          <a:p>
            <a:r>
              <a:rPr lang="en-US"/>
              <a:t>FDA.gov</a:t>
            </a:r>
          </a:p>
        </p:txBody>
      </p:sp>
      <p:sp>
        <p:nvSpPr>
          <p:cNvPr id="9" name="Slide Number Placeholder 8">
            <a:extLst>
              <a:ext uri="{FF2B5EF4-FFF2-40B4-BE49-F238E27FC236}">
                <a16:creationId xmlns:a16="http://schemas.microsoft.com/office/drawing/2014/main" id="{835A05A0-394C-4A9E-ACC8-81492640DF21}"/>
              </a:ext>
            </a:extLst>
          </p:cNvPr>
          <p:cNvSpPr>
            <a:spLocks noGrp="1"/>
          </p:cNvSpPr>
          <p:nvPr>
            <p:ph type="sldNum" sz="quarter" idx="12"/>
          </p:nvPr>
        </p:nvSpPr>
        <p:spPr/>
        <p:txBody>
          <a:bodyPr/>
          <a:lstStyle/>
          <a:p>
            <a:fld id="{39AFCD21-90AD-40C4-A763-E5D38A542DA3}" type="slidenum">
              <a:rPr lang="en-US" smtClean="0"/>
              <a:t>‹#›</a:t>
            </a:fld>
            <a:endParaRPr lang="en-US"/>
          </a:p>
        </p:txBody>
      </p:sp>
    </p:spTree>
    <p:extLst>
      <p:ext uri="{BB962C8B-B14F-4D97-AF65-F5344CB8AC3E}">
        <p14:creationId xmlns:p14="http://schemas.microsoft.com/office/powerpoint/2010/main" val="3577888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E49F-E4E6-427E-88CB-6ACD67D9D9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8D54A2-9C9E-4B57-8DE6-27D829EC6937}"/>
              </a:ext>
            </a:extLst>
          </p:cNvPr>
          <p:cNvSpPr>
            <a:spLocks noGrp="1"/>
          </p:cNvSpPr>
          <p:nvPr>
            <p:ph type="dt" sz="half" idx="10"/>
          </p:nvPr>
        </p:nvSpPr>
        <p:spPr/>
        <p:txBody>
          <a:bodyPr/>
          <a:lstStyle/>
          <a:p>
            <a:fld id="{2684905F-B877-264A-A379-69A3B57B9017}" type="datetime1">
              <a:rPr lang="en-US" smtClean="0"/>
              <a:t>5/17/22</a:t>
            </a:fld>
            <a:endParaRPr lang="en-US"/>
          </a:p>
        </p:txBody>
      </p:sp>
      <p:sp>
        <p:nvSpPr>
          <p:cNvPr id="4" name="Footer Placeholder 3">
            <a:extLst>
              <a:ext uri="{FF2B5EF4-FFF2-40B4-BE49-F238E27FC236}">
                <a16:creationId xmlns:a16="http://schemas.microsoft.com/office/drawing/2014/main" id="{252B28D9-F125-4EBA-BFFA-385D18AD7441}"/>
              </a:ext>
            </a:extLst>
          </p:cNvPr>
          <p:cNvSpPr>
            <a:spLocks noGrp="1"/>
          </p:cNvSpPr>
          <p:nvPr>
            <p:ph type="ftr" sz="quarter" idx="11"/>
          </p:nvPr>
        </p:nvSpPr>
        <p:spPr/>
        <p:txBody>
          <a:bodyPr/>
          <a:lstStyle/>
          <a:p>
            <a:r>
              <a:rPr lang="en-US"/>
              <a:t>FDA.gov</a:t>
            </a:r>
          </a:p>
        </p:txBody>
      </p:sp>
      <p:sp>
        <p:nvSpPr>
          <p:cNvPr id="5" name="Slide Number Placeholder 4">
            <a:extLst>
              <a:ext uri="{FF2B5EF4-FFF2-40B4-BE49-F238E27FC236}">
                <a16:creationId xmlns:a16="http://schemas.microsoft.com/office/drawing/2014/main" id="{C159EAFB-1266-4197-97CC-77A2131E0FBB}"/>
              </a:ext>
            </a:extLst>
          </p:cNvPr>
          <p:cNvSpPr>
            <a:spLocks noGrp="1"/>
          </p:cNvSpPr>
          <p:nvPr>
            <p:ph type="sldNum" sz="quarter" idx="12"/>
          </p:nvPr>
        </p:nvSpPr>
        <p:spPr/>
        <p:txBody>
          <a:bodyPr/>
          <a:lstStyle/>
          <a:p>
            <a:fld id="{39AFCD21-90AD-40C4-A763-E5D38A542DA3}" type="slidenum">
              <a:rPr lang="en-US" smtClean="0"/>
              <a:t>‹#›</a:t>
            </a:fld>
            <a:endParaRPr lang="en-US"/>
          </a:p>
        </p:txBody>
      </p:sp>
      <p:pic>
        <p:nvPicPr>
          <p:cNvPr id="7" name="Picture 6" descr="FDA_FullColor_Monogram.jpg">
            <a:extLst>
              <a:ext uri="{FF2B5EF4-FFF2-40B4-BE49-F238E27FC236}">
                <a16:creationId xmlns:a16="http://schemas.microsoft.com/office/drawing/2014/main" id="{61C352BF-A3A3-454C-8DE2-2EEF2F345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3528" y="218382"/>
            <a:ext cx="620543" cy="743080"/>
          </a:xfrm>
          <a:prstGeom prst="rect">
            <a:avLst/>
          </a:prstGeom>
        </p:spPr>
      </p:pic>
    </p:spTree>
    <p:extLst>
      <p:ext uri="{BB962C8B-B14F-4D97-AF65-F5344CB8AC3E}">
        <p14:creationId xmlns:p14="http://schemas.microsoft.com/office/powerpoint/2010/main" val="1669542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53C3C-9F33-4F13-82FC-CAC4F617818C}"/>
              </a:ext>
            </a:extLst>
          </p:cNvPr>
          <p:cNvSpPr>
            <a:spLocks noGrp="1"/>
          </p:cNvSpPr>
          <p:nvPr>
            <p:ph type="dt" sz="half" idx="10"/>
          </p:nvPr>
        </p:nvSpPr>
        <p:spPr/>
        <p:txBody>
          <a:bodyPr/>
          <a:lstStyle/>
          <a:p>
            <a:fld id="{BF350A9D-FF06-454D-972A-8E258E00C5A6}" type="datetime1">
              <a:rPr lang="en-US" smtClean="0"/>
              <a:t>5/17/22</a:t>
            </a:fld>
            <a:endParaRPr lang="en-US"/>
          </a:p>
        </p:txBody>
      </p:sp>
      <p:sp>
        <p:nvSpPr>
          <p:cNvPr id="3" name="Footer Placeholder 2">
            <a:extLst>
              <a:ext uri="{FF2B5EF4-FFF2-40B4-BE49-F238E27FC236}">
                <a16:creationId xmlns:a16="http://schemas.microsoft.com/office/drawing/2014/main" id="{BFF852BF-3112-4B4E-B102-EC6725C68D2C}"/>
              </a:ext>
            </a:extLst>
          </p:cNvPr>
          <p:cNvSpPr>
            <a:spLocks noGrp="1"/>
          </p:cNvSpPr>
          <p:nvPr>
            <p:ph type="ftr" sz="quarter" idx="11"/>
          </p:nvPr>
        </p:nvSpPr>
        <p:spPr/>
        <p:txBody>
          <a:bodyPr/>
          <a:lstStyle/>
          <a:p>
            <a:r>
              <a:rPr lang="en-US"/>
              <a:t>FDA.gov</a:t>
            </a:r>
          </a:p>
        </p:txBody>
      </p:sp>
      <p:sp>
        <p:nvSpPr>
          <p:cNvPr id="4" name="Slide Number Placeholder 3">
            <a:extLst>
              <a:ext uri="{FF2B5EF4-FFF2-40B4-BE49-F238E27FC236}">
                <a16:creationId xmlns:a16="http://schemas.microsoft.com/office/drawing/2014/main" id="{CA3D562C-1D6B-4EBD-8A6F-FFE18797B711}"/>
              </a:ext>
            </a:extLst>
          </p:cNvPr>
          <p:cNvSpPr>
            <a:spLocks noGrp="1"/>
          </p:cNvSpPr>
          <p:nvPr>
            <p:ph type="sldNum" sz="quarter" idx="12"/>
          </p:nvPr>
        </p:nvSpPr>
        <p:spPr/>
        <p:txBody>
          <a:bodyPr/>
          <a:lstStyle/>
          <a:p>
            <a:fld id="{39AFCD21-90AD-40C4-A763-E5D38A542DA3}" type="slidenum">
              <a:rPr lang="en-US" smtClean="0"/>
              <a:t>‹#›</a:t>
            </a:fld>
            <a:endParaRPr lang="en-US"/>
          </a:p>
        </p:txBody>
      </p:sp>
      <p:pic>
        <p:nvPicPr>
          <p:cNvPr id="5" name="Picture 4" descr="FDA_B&amp;W_Primary_logo.jpg">
            <a:extLst>
              <a:ext uri="{FF2B5EF4-FFF2-40B4-BE49-F238E27FC236}">
                <a16:creationId xmlns:a16="http://schemas.microsoft.com/office/drawing/2014/main" id="{26250017-FAF3-4E02-85F7-FF665C523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661" y="2568390"/>
            <a:ext cx="4970678" cy="1035740"/>
          </a:xfrm>
          <a:prstGeom prst="rect">
            <a:avLst/>
          </a:prstGeom>
        </p:spPr>
      </p:pic>
    </p:spTree>
    <p:extLst>
      <p:ext uri="{BB962C8B-B14F-4D97-AF65-F5344CB8AC3E}">
        <p14:creationId xmlns:p14="http://schemas.microsoft.com/office/powerpoint/2010/main" val="65585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EF60-D84D-48EE-AF5B-3D3124107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BFDF6-C60E-4B0B-A7F1-720339E4D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7A5F0-D404-4A7C-855E-49D609B41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D5969-64D1-4B08-B7F3-EA502D99F903}"/>
              </a:ext>
            </a:extLst>
          </p:cNvPr>
          <p:cNvSpPr>
            <a:spLocks noGrp="1"/>
          </p:cNvSpPr>
          <p:nvPr>
            <p:ph type="dt" sz="half" idx="10"/>
          </p:nvPr>
        </p:nvSpPr>
        <p:spPr/>
        <p:txBody>
          <a:bodyPr/>
          <a:lstStyle/>
          <a:p>
            <a:fld id="{970CCFAB-B2E8-E743-8E60-4FF5BE0FE168}" type="datetime1">
              <a:rPr lang="en-US" smtClean="0"/>
              <a:t>5/17/22</a:t>
            </a:fld>
            <a:endParaRPr lang="en-US"/>
          </a:p>
        </p:txBody>
      </p:sp>
      <p:sp>
        <p:nvSpPr>
          <p:cNvPr id="6" name="Footer Placeholder 5">
            <a:extLst>
              <a:ext uri="{FF2B5EF4-FFF2-40B4-BE49-F238E27FC236}">
                <a16:creationId xmlns:a16="http://schemas.microsoft.com/office/drawing/2014/main" id="{9502A3C8-6CC1-4ABC-913B-9924A5CC2B6C}"/>
              </a:ext>
            </a:extLst>
          </p:cNvPr>
          <p:cNvSpPr>
            <a:spLocks noGrp="1"/>
          </p:cNvSpPr>
          <p:nvPr>
            <p:ph type="ftr" sz="quarter" idx="11"/>
          </p:nvPr>
        </p:nvSpPr>
        <p:spPr/>
        <p:txBody>
          <a:bodyPr/>
          <a:lstStyle/>
          <a:p>
            <a:r>
              <a:rPr lang="en-US"/>
              <a:t>FDA.gov</a:t>
            </a:r>
          </a:p>
        </p:txBody>
      </p:sp>
      <p:sp>
        <p:nvSpPr>
          <p:cNvPr id="7" name="Slide Number Placeholder 6">
            <a:extLst>
              <a:ext uri="{FF2B5EF4-FFF2-40B4-BE49-F238E27FC236}">
                <a16:creationId xmlns:a16="http://schemas.microsoft.com/office/drawing/2014/main" id="{61CAC6D2-BF1D-4F81-98D7-157552BF24DF}"/>
              </a:ext>
            </a:extLst>
          </p:cNvPr>
          <p:cNvSpPr>
            <a:spLocks noGrp="1"/>
          </p:cNvSpPr>
          <p:nvPr>
            <p:ph type="sldNum" sz="quarter" idx="12"/>
          </p:nvPr>
        </p:nvSpPr>
        <p:spPr/>
        <p:txBody>
          <a:bodyPr/>
          <a:lstStyle/>
          <a:p>
            <a:fld id="{39AFCD21-90AD-40C4-A763-E5D38A542DA3}" type="slidenum">
              <a:rPr lang="en-US" smtClean="0"/>
              <a:t>‹#›</a:t>
            </a:fld>
            <a:endParaRPr lang="en-US"/>
          </a:p>
        </p:txBody>
      </p:sp>
    </p:spTree>
    <p:extLst>
      <p:ext uri="{BB962C8B-B14F-4D97-AF65-F5344CB8AC3E}">
        <p14:creationId xmlns:p14="http://schemas.microsoft.com/office/powerpoint/2010/main" val="313867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0934-6364-3D41-A025-7BCEF1B37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8C713-42BD-3440-97B2-1A19739119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09874-1AC6-AE4B-B88D-89EBEB5F2D0B}"/>
              </a:ext>
            </a:extLst>
          </p:cNvPr>
          <p:cNvSpPr>
            <a:spLocks noGrp="1"/>
          </p:cNvSpPr>
          <p:nvPr>
            <p:ph type="dt" sz="half" idx="10"/>
          </p:nvPr>
        </p:nvSpPr>
        <p:spPr/>
        <p:txBody>
          <a:bodyPr/>
          <a:lstStyle/>
          <a:p>
            <a:fld id="{A29520B1-8B01-874B-8286-2339778BD338}" type="datetime1">
              <a:rPr lang="en-US" smtClean="0"/>
              <a:t>5/17/22</a:t>
            </a:fld>
            <a:endParaRPr lang="en-US" dirty="0"/>
          </a:p>
        </p:txBody>
      </p:sp>
      <p:sp>
        <p:nvSpPr>
          <p:cNvPr id="5" name="Footer Placeholder 4">
            <a:extLst>
              <a:ext uri="{FF2B5EF4-FFF2-40B4-BE49-F238E27FC236}">
                <a16:creationId xmlns:a16="http://schemas.microsoft.com/office/drawing/2014/main" id="{8D9713CA-2BB9-814E-9910-EADAB98EB286}"/>
              </a:ext>
            </a:extLst>
          </p:cNvPr>
          <p:cNvSpPr>
            <a:spLocks noGrp="1"/>
          </p:cNvSpPr>
          <p:nvPr>
            <p:ph type="ftr" sz="quarter" idx="11"/>
          </p:nvPr>
        </p:nvSpPr>
        <p:spPr/>
        <p:txBody>
          <a:bodyPr/>
          <a:lstStyle/>
          <a:p>
            <a:r>
              <a:rPr lang="en-US"/>
              <a:t>FDA.gov</a:t>
            </a:r>
            <a:endParaRPr lang="en-US" dirty="0"/>
          </a:p>
        </p:txBody>
      </p:sp>
      <p:sp>
        <p:nvSpPr>
          <p:cNvPr id="6" name="Slide Number Placeholder 5">
            <a:extLst>
              <a:ext uri="{FF2B5EF4-FFF2-40B4-BE49-F238E27FC236}">
                <a16:creationId xmlns:a16="http://schemas.microsoft.com/office/drawing/2014/main" id="{508EF05F-E184-F84E-933C-51974E6803AA}"/>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261328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0ABB-8AAC-424F-8D78-3A94F6D1D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BCD78A-7D6F-4652-BEBB-A25DA1348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716864-4108-4489-8693-5F7323D35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8A14B-12C9-4D9F-8386-728C46E692C9}"/>
              </a:ext>
            </a:extLst>
          </p:cNvPr>
          <p:cNvSpPr>
            <a:spLocks noGrp="1"/>
          </p:cNvSpPr>
          <p:nvPr>
            <p:ph type="dt" sz="half" idx="10"/>
          </p:nvPr>
        </p:nvSpPr>
        <p:spPr/>
        <p:txBody>
          <a:bodyPr/>
          <a:lstStyle/>
          <a:p>
            <a:fld id="{102ED818-8EEA-2A4F-94A5-7D5CD705DB27}" type="datetime1">
              <a:rPr lang="en-US" smtClean="0"/>
              <a:t>5/17/22</a:t>
            </a:fld>
            <a:endParaRPr lang="en-US"/>
          </a:p>
        </p:txBody>
      </p:sp>
      <p:sp>
        <p:nvSpPr>
          <p:cNvPr id="6" name="Footer Placeholder 5">
            <a:extLst>
              <a:ext uri="{FF2B5EF4-FFF2-40B4-BE49-F238E27FC236}">
                <a16:creationId xmlns:a16="http://schemas.microsoft.com/office/drawing/2014/main" id="{368937B3-35F6-4475-85FB-ACAC8C0E7BE5}"/>
              </a:ext>
            </a:extLst>
          </p:cNvPr>
          <p:cNvSpPr>
            <a:spLocks noGrp="1"/>
          </p:cNvSpPr>
          <p:nvPr>
            <p:ph type="ftr" sz="quarter" idx="11"/>
          </p:nvPr>
        </p:nvSpPr>
        <p:spPr/>
        <p:txBody>
          <a:bodyPr/>
          <a:lstStyle/>
          <a:p>
            <a:r>
              <a:rPr lang="en-US"/>
              <a:t>FDA.gov</a:t>
            </a:r>
          </a:p>
        </p:txBody>
      </p:sp>
      <p:sp>
        <p:nvSpPr>
          <p:cNvPr id="7" name="Slide Number Placeholder 6">
            <a:extLst>
              <a:ext uri="{FF2B5EF4-FFF2-40B4-BE49-F238E27FC236}">
                <a16:creationId xmlns:a16="http://schemas.microsoft.com/office/drawing/2014/main" id="{A2B45C66-DE10-4577-B37E-7411FF9E6A67}"/>
              </a:ext>
            </a:extLst>
          </p:cNvPr>
          <p:cNvSpPr>
            <a:spLocks noGrp="1"/>
          </p:cNvSpPr>
          <p:nvPr>
            <p:ph type="sldNum" sz="quarter" idx="12"/>
          </p:nvPr>
        </p:nvSpPr>
        <p:spPr/>
        <p:txBody>
          <a:bodyPr/>
          <a:lstStyle/>
          <a:p>
            <a:fld id="{39AFCD21-90AD-40C4-A763-E5D38A542DA3}" type="slidenum">
              <a:rPr lang="en-US" smtClean="0"/>
              <a:t>‹#›</a:t>
            </a:fld>
            <a:endParaRPr lang="en-US"/>
          </a:p>
        </p:txBody>
      </p:sp>
    </p:spTree>
    <p:extLst>
      <p:ext uri="{BB962C8B-B14F-4D97-AF65-F5344CB8AC3E}">
        <p14:creationId xmlns:p14="http://schemas.microsoft.com/office/powerpoint/2010/main" val="2112102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B5F0-71DA-4D6E-B72F-4F0CBFADED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EC31F-213F-44DD-893A-A5214FDA7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40CC6-CA69-4E18-A541-5FC817187B5B}"/>
              </a:ext>
            </a:extLst>
          </p:cNvPr>
          <p:cNvSpPr>
            <a:spLocks noGrp="1"/>
          </p:cNvSpPr>
          <p:nvPr>
            <p:ph type="dt" sz="half" idx="10"/>
          </p:nvPr>
        </p:nvSpPr>
        <p:spPr/>
        <p:txBody>
          <a:bodyPr/>
          <a:lstStyle/>
          <a:p>
            <a:fld id="{7D32578F-89BA-8047-AA3B-CDB84276096E}" type="datetime1">
              <a:rPr lang="en-US" smtClean="0"/>
              <a:t>5/17/22</a:t>
            </a:fld>
            <a:endParaRPr lang="en-US"/>
          </a:p>
        </p:txBody>
      </p:sp>
      <p:sp>
        <p:nvSpPr>
          <p:cNvPr id="5" name="Footer Placeholder 4">
            <a:extLst>
              <a:ext uri="{FF2B5EF4-FFF2-40B4-BE49-F238E27FC236}">
                <a16:creationId xmlns:a16="http://schemas.microsoft.com/office/drawing/2014/main" id="{A3E2B201-53FA-4BB1-B18F-D2807C3E9885}"/>
              </a:ext>
            </a:extLst>
          </p:cNvPr>
          <p:cNvSpPr>
            <a:spLocks noGrp="1"/>
          </p:cNvSpPr>
          <p:nvPr>
            <p:ph type="ftr" sz="quarter" idx="11"/>
          </p:nvPr>
        </p:nvSpPr>
        <p:spPr/>
        <p:txBody>
          <a:bodyPr/>
          <a:lstStyle/>
          <a:p>
            <a:r>
              <a:rPr lang="en-US"/>
              <a:t>FDA.gov</a:t>
            </a:r>
          </a:p>
        </p:txBody>
      </p:sp>
      <p:sp>
        <p:nvSpPr>
          <p:cNvPr id="6" name="Slide Number Placeholder 5">
            <a:extLst>
              <a:ext uri="{FF2B5EF4-FFF2-40B4-BE49-F238E27FC236}">
                <a16:creationId xmlns:a16="http://schemas.microsoft.com/office/drawing/2014/main" id="{D04B1C79-BBDC-4E1F-89CA-FC2E45E172CB}"/>
              </a:ext>
            </a:extLst>
          </p:cNvPr>
          <p:cNvSpPr>
            <a:spLocks noGrp="1"/>
          </p:cNvSpPr>
          <p:nvPr>
            <p:ph type="sldNum" sz="quarter" idx="12"/>
          </p:nvPr>
        </p:nvSpPr>
        <p:spPr/>
        <p:txBody>
          <a:bodyPr/>
          <a:lstStyle/>
          <a:p>
            <a:fld id="{39AFCD21-90AD-40C4-A763-E5D38A542DA3}" type="slidenum">
              <a:rPr lang="en-US" smtClean="0"/>
              <a:t>‹#›</a:t>
            </a:fld>
            <a:endParaRPr lang="en-US"/>
          </a:p>
        </p:txBody>
      </p:sp>
    </p:spTree>
    <p:extLst>
      <p:ext uri="{BB962C8B-B14F-4D97-AF65-F5344CB8AC3E}">
        <p14:creationId xmlns:p14="http://schemas.microsoft.com/office/powerpoint/2010/main" val="1644860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E97D5-8004-44E4-9CF4-28CBC9098B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F1B66A-3998-4F0B-AAA7-7092E1614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E023A-CF8A-4E45-AB93-CA207FB01BEE}"/>
              </a:ext>
            </a:extLst>
          </p:cNvPr>
          <p:cNvSpPr>
            <a:spLocks noGrp="1"/>
          </p:cNvSpPr>
          <p:nvPr>
            <p:ph type="dt" sz="half" idx="10"/>
          </p:nvPr>
        </p:nvSpPr>
        <p:spPr/>
        <p:txBody>
          <a:bodyPr/>
          <a:lstStyle/>
          <a:p>
            <a:fld id="{831871AE-2FBC-B04E-92BA-860EC9E3B02F}" type="datetime1">
              <a:rPr lang="en-US" smtClean="0"/>
              <a:t>5/17/22</a:t>
            </a:fld>
            <a:endParaRPr lang="en-US"/>
          </a:p>
        </p:txBody>
      </p:sp>
      <p:sp>
        <p:nvSpPr>
          <p:cNvPr id="5" name="Footer Placeholder 4">
            <a:extLst>
              <a:ext uri="{FF2B5EF4-FFF2-40B4-BE49-F238E27FC236}">
                <a16:creationId xmlns:a16="http://schemas.microsoft.com/office/drawing/2014/main" id="{4131BB0A-AA56-42FB-96B8-06043812382E}"/>
              </a:ext>
            </a:extLst>
          </p:cNvPr>
          <p:cNvSpPr>
            <a:spLocks noGrp="1"/>
          </p:cNvSpPr>
          <p:nvPr>
            <p:ph type="ftr" sz="quarter" idx="11"/>
          </p:nvPr>
        </p:nvSpPr>
        <p:spPr/>
        <p:txBody>
          <a:bodyPr/>
          <a:lstStyle/>
          <a:p>
            <a:r>
              <a:rPr lang="en-US"/>
              <a:t>FDA.gov</a:t>
            </a:r>
          </a:p>
        </p:txBody>
      </p:sp>
      <p:sp>
        <p:nvSpPr>
          <p:cNvPr id="6" name="Slide Number Placeholder 5">
            <a:extLst>
              <a:ext uri="{FF2B5EF4-FFF2-40B4-BE49-F238E27FC236}">
                <a16:creationId xmlns:a16="http://schemas.microsoft.com/office/drawing/2014/main" id="{BA34175B-1D7C-4B67-A8DC-472B2E29308E}"/>
              </a:ext>
            </a:extLst>
          </p:cNvPr>
          <p:cNvSpPr>
            <a:spLocks noGrp="1"/>
          </p:cNvSpPr>
          <p:nvPr>
            <p:ph type="sldNum" sz="quarter" idx="12"/>
          </p:nvPr>
        </p:nvSpPr>
        <p:spPr/>
        <p:txBody>
          <a:bodyPr/>
          <a:lstStyle/>
          <a:p>
            <a:fld id="{39AFCD21-90AD-40C4-A763-E5D38A542DA3}" type="slidenum">
              <a:rPr lang="en-US" smtClean="0"/>
              <a:t>‹#›</a:t>
            </a:fld>
            <a:endParaRPr lang="en-US"/>
          </a:p>
        </p:txBody>
      </p:sp>
    </p:spTree>
    <p:extLst>
      <p:ext uri="{BB962C8B-B14F-4D97-AF65-F5344CB8AC3E}">
        <p14:creationId xmlns:p14="http://schemas.microsoft.com/office/powerpoint/2010/main" val="3553896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042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F4D59D-39DE-40AA-8BF4-EFF268DE23B1}"/>
              </a:ext>
            </a:extLst>
          </p:cNvPr>
          <p:cNvSpPr/>
          <p:nvPr userDrawn="1"/>
        </p:nvSpPr>
        <p:spPr>
          <a:xfrm>
            <a:off x="0" y="1397000"/>
            <a:ext cx="12192000" cy="2032000"/>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5" name="Picture 5" descr="FDA_B&amp;W_Primary_logo.jpg">
            <a:extLst>
              <a:ext uri="{FF2B5EF4-FFF2-40B4-BE49-F238E27FC236}">
                <a16:creationId xmlns:a16="http://schemas.microsoft.com/office/drawing/2014/main" id="{BC2596ED-AB18-4182-9B89-8B18D1E6D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867" y="262467"/>
            <a:ext cx="3674533"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4622800"/>
            <a:ext cx="8534400" cy="1752600"/>
          </a:xfrm>
        </p:spPr>
        <p:txBody>
          <a:bodyPr anchor="ct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43554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5" descr="FDA_B&amp;W_Primary_logo.jpg">
            <a:extLst>
              <a:ext uri="{FF2B5EF4-FFF2-40B4-BE49-F238E27FC236}">
                <a16:creationId xmlns:a16="http://schemas.microsoft.com/office/drawing/2014/main" id="{BDE80696-BA60-422E-A83B-0B187E126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867" y="262467"/>
            <a:ext cx="3674533"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chor="ct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98677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076DE-D3ED-4C5D-9411-8AB3A505D63E}"/>
              </a:ext>
            </a:extLst>
          </p:cNvPr>
          <p:cNvSpPr/>
          <p:nvPr userDrawn="1"/>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TextBox 4">
            <a:extLst>
              <a:ext uri="{FF2B5EF4-FFF2-40B4-BE49-F238E27FC236}">
                <a16:creationId xmlns:a16="http://schemas.microsoft.com/office/drawing/2014/main" id="{A2C9FD56-E945-49E1-A767-6E2B0D7AE29B}"/>
              </a:ext>
            </a:extLst>
          </p:cNvPr>
          <p:cNvSpPr txBox="1"/>
          <p:nvPr/>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AE288065-E32A-4788-A8D1-415DC3D80381}"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pic>
        <p:nvPicPr>
          <p:cNvPr id="6" name="Picture 7" descr="FDA_FullColor_Monogram.jpg">
            <a:extLst>
              <a:ext uri="{FF2B5EF4-FFF2-40B4-BE49-F238E27FC236}">
                <a16:creationId xmlns:a16="http://schemas.microsoft.com/office/drawing/2014/main" id="{64B8A3C7-2855-4E1E-A5ED-2CD6BD7889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idx="1"/>
          </p:nvPr>
        </p:nvSpPr>
        <p:spPr>
          <a:xfrm>
            <a:off x="414731" y="1410056"/>
            <a:ext cx="11362541" cy="5067656"/>
          </a:xfrm>
          <a:prstGeom prst="rect">
            <a:avLst/>
          </a:prstGeom>
        </p:spPr>
        <p:txBody>
          <a:bodyPr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414730" y="153828"/>
            <a:ext cx="10659047" cy="957129"/>
          </a:xfrm>
          <a:prstGeom prst="rect">
            <a:avLst/>
          </a:prstGeom>
        </p:spPr>
        <p:txBody>
          <a:bodyPr rtlCol="0">
            <a:noAutofit/>
          </a:bodyPr>
          <a:lstStyle/>
          <a:p>
            <a:r>
              <a:rPr lang="en-US" dirty="0"/>
              <a:t>Click to edit Master title style</a:t>
            </a:r>
          </a:p>
        </p:txBody>
      </p:sp>
    </p:spTree>
    <p:extLst>
      <p:ext uri="{BB962C8B-B14F-4D97-AF65-F5344CB8AC3E}">
        <p14:creationId xmlns:p14="http://schemas.microsoft.com/office/powerpoint/2010/main" val="967045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A9DE5E-C3C0-4854-B442-1620F8D72BCB}"/>
              </a:ext>
            </a:extLst>
          </p:cNvPr>
          <p:cNvSpPr txBox="1"/>
          <p:nvPr/>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57A22C5F-C962-49CD-A7D5-655C975C3DC5}"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10" name="Text Placeholder 2"/>
          <p:cNvSpPr>
            <a:spLocks noGrp="1"/>
          </p:cNvSpPr>
          <p:nvPr>
            <p:ph idx="1"/>
          </p:nvPr>
        </p:nvSpPr>
        <p:spPr>
          <a:xfrm>
            <a:off x="414731" y="1410056"/>
            <a:ext cx="11362541" cy="5067656"/>
          </a:xfrm>
          <a:prstGeom prst="rect">
            <a:avLst/>
          </a:prstGeom>
        </p:spPr>
        <p:txBody>
          <a:bodyPr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414729" y="153828"/>
            <a:ext cx="10672371" cy="957129"/>
          </a:xfrm>
          <a:prstGeom prst="rect">
            <a:avLst/>
          </a:prstGeom>
        </p:spPr>
        <p:txBody>
          <a:bodyPr rtlCol="0">
            <a:noAutofit/>
          </a:bodyPr>
          <a:lstStyle/>
          <a:p>
            <a:r>
              <a:rPr lang="en-US"/>
              <a:t>Click to edit Master title style</a:t>
            </a:r>
          </a:p>
        </p:txBody>
      </p:sp>
    </p:spTree>
    <p:extLst>
      <p:ext uri="{BB962C8B-B14F-4D97-AF65-F5344CB8AC3E}">
        <p14:creationId xmlns:p14="http://schemas.microsoft.com/office/powerpoint/2010/main" val="3710380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2622C-622E-4315-BD50-720AEC22DF17}"/>
              </a:ext>
            </a:extLst>
          </p:cNvPr>
          <p:cNvSpPr/>
          <p:nvPr userDrawn="1"/>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TextBox 3">
            <a:extLst>
              <a:ext uri="{FF2B5EF4-FFF2-40B4-BE49-F238E27FC236}">
                <a16:creationId xmlns:a16="http://schemas.microsoft.com/office/drawing/2014/main" id="{6D13B521-7D3E-4698-A543-88DA3F9DA2AD}"/>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770596F2-38CA-4CC4-B0AE-DB312D41ABA2}"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pic>
        <p:nvPicPr>
          <p:cNvPr id="5" name="Picture 7" descr="FDA_FullColor_Monogram.jpg">
            <a:extLst>
              <a:ext uri="{FF2B5EF4-FFF2-40B4-BE49-F238E27FC236}">
                <a16:creationId xmlns:a16="http://schemas.microsoft.com/office/drawing/2014/main" id="{DE9050D2-66E5-4CD9-96A5-2B68DCA98D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218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584952-D352-4D8E-900F-DBFC69849029}"/>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2F6E2B91-D3EF-43E7-B21B-B15012B9A532}"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cxnSp>
        <p:nvCxnSpPr>
          <p:cNvPr id="4" name="Straight Connector 3">
            <a:extLst>
              <a:ext uri="{FF2B5EF4-FFF2-40B4-BE49-F238E27FC236}">
                <a16:creationId xmlns:a16="http://schemas.microsoft.com/office/drawing/2014/main" id="{1E56E4DA-890A-4EC7-8323-59189F4EA8CA}"/>
              </a:ext>
            </a:extLst>
          </p:cNvPr>
          <p:cNvCxnSpPr>
            <a:cxnSpLocks/>
          </p:cNvCxnSpPr>
          <p:nvPr userDrawn="1"/>
        </p:nvCxnSpPr>
        <p:spPr>
          <a:xfrm flipV="1">
            <a:off x="-4233" y="1221317"/>
            <a:ext cx="12196233"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123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ADBF-8A2B-604F-B403-BBD7258162A1}"/>
              </a:ext>
            </a:extLst>
          </p:cNvPr>
          <p:cNvSpPr>
            <a:spLocks noGrp="1"/>
          </p:cNvSpPr>
          <p:nvPr>
            <p:ph type="title"/>
          </p:nvPr>
        </p:nvSpPr>
        <p:spPr>
          <a:xfrm>
            <a:off x="831853"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AE973A-69F6-734D-9668-C6E70363B3D1}"/>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CC5-55DC-CE44-9BBE-6D3F94DD1691}"/>
              </a:ext>
            </a:extLst>
          </p:cNvPr>
          <p:cNvSpPr>
            <a:spLocks noGrp="1"/>
          </p:cNvSpPr>
          <p:nvPr>
            <p:ph type="dt" sz="half" idx="10"/>
          </p:nvPr>
        </p:nvSpPr>
        <p:spPr/>
        <p:txBody>
          <a:bodyPr/>
          <a:lstStyle/>
          <a:p>
            <a:fld id="{E5BEF051-8CF0-F345-9540-473846EEB90B}" type="datetime1">
              <a:rPr lang="en-US" smtClean="0"/>
              <a:t>5/17/22</a:t>
            </a:fld>
            <a:endParaRPr lang="en-US" dirty="0"/>
          </a:p>
        </p:txBody>
      </p:sp>
      <p:sp>
        <p:nvSpPr>
          <p:cNvPr id="5" name="Footer Placeholder 4">
            <a:extLst>
              <a:ext uri="{FF2B5EF4-FFF2-40B4-BE49-F238E27FC236}">
                <a16:creationId xmlns:a16="http://schemas.microsoft.com/office/drawing/2014/main" id="{35ABCC8A-2D0A-744D-926F-DF7E51D8D8A7}"/>
              </a:ext>
            </a:extLst>
          </p:cNvPr>
          <p:cNvSpPr>
            <a:spLocks noGrp="1"/>
          </p:cNvSpPr>
          <p:nvPr>
            <p:ph type="ftr" sz="quarter" idx="11"/>
          </p:nvPr>
        </p:nvSpPr>
        <p:spPr/>
        <p:txBody>
          <a:bodyPr/>
          <a:lstStyle/>
          <a:p>
            <a:r>
              <a:rPr lang="en-US"/>
              <a:t>FDA.gov</a:t>
            </a:r>
            <a:endParaRPr lang="en-US" dirty="0"/>
          </a:p>
        </p:txBody>
      </p:sp>
      <p:sp>
        <p:nvSpPr>
          <p:cNvPr id="6" name="Slide Number Placeholder 5">
            <a:extLst>
              <a:ext uri="{FF2B5EF4-FFF2-40B4-BE49-F238E27FC236}">
                <a16:creationId xmlns:a16="http://schemas.microsoft.com/office/drawing/2014/main" id="{44F86A66-2003-1746-946B-2A3A262A4722}"/>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1804832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05AEF1-3659-48E4-869F-06150E2E84B7}"/>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3296A9C4-5E78-474D-8E17-3429E50BF474}"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83667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02D064-4121-4DAB-AE34-8D6F63BAFE45}"/>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9C2D68EA-1C98-457E-A6FD-239372B7227E}"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pic>
        <p:nvPicPr>
          <p:cNvPr id="3" name="Picture 6" descr="FDA_FullColor_Monogram.jpg">
            <a:extLst>
              <a:ext uri="{FF2B5EF4-FFF2-40B4-BE49-F238E27FC236}">
                <a16:creationId xmlns:a16="http://schemas.microsoft.com/office/drawing/2014/main" id="{8A6505E7-B3B5-498C-A632-90A89ECDD0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318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B2266C-C7D1-4F1A-A862-CCCA642E4144}"/>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99ED3890-CC1F-438D-A04B-890EEC875501}"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009507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9AA8CE-2C07-4D81-A522-61E9AA104879}"/>
              </a:ext>
            </a:extLst>
          </p:cNvPr>
          <p:cNvSpPr/>
          <p:nvPr userDrawn="1"/>
        </p:nvSpPr>
        <p:spPr>
          <a:xfrm>
            <a:off x="0" y="2673351"/>
            <a:ext cx="12192000" cy="1896533"/>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TextBox 3">
            <a:extLst>
              <a:ext uri="{FF2B5EF4-FFF2-40B4-BE49-F238E27FC236}">
                <a16:creationId xmlns:a16="http://schemas.microsoft.com/office/drawing/2014/main" id="{94A8FDEF-3543-4102-82FE-3BC13F42ACA9}"/>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F102CA1A-718D-4BA3-9DFB-1C018D68C5B9}"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2" name="Title 1"/>
          <p:cNvSpPr>
            <a:spLocks noGrp="1"/>
          </p:cNvSpPr>
          <p:nvPr>
            <p:ph type="title"/>
          </p:nvPr>
        </p:nvSpPr>
        <p:spPr>
          <a:xfrm>
            <a:off x="172529" y="3164440"/>
            <a:ext cx="11821777" cy="957129"/>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554630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892F6-99A2-43B8-9869-9939A2636D00}"/>
              </a:ext>
            </a:extLst>
          </p:cNvPr>
          <p:cNvSpPr/>
          <p:nvPr userDrawn="1"/>
        </p:nvSpPr>
        <p:spPr>
          <a:xfrm>
            <a:off x="0" y="-2117"/>
            <a:ext cx="12192000" cy="68601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Box 4">
            <a:extLst>
              <a:ext uri="{FF2B5EF4-FFF2-40B4-BE49-F238E27FC236}">
                <a16:creationId xmlns:a16="http://schemas.microsoft.com/office/drawing/2014/main" id="{F3362D97-814A-49FC-9F9F-C8D1558F7546}"/>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C819EA06-A4AC-4251-9F6A-4B5173326058}"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pic>
        <p:nvPicPr>
          <p:cNvPr id="6" name="Picture 7" descr="FDA_FullColor_Monogram.jpg">
            <a:extLst>
              <a:ext uri="{FF2B5EF4-FFF2-40B4-BE49-F238E27FC236}">
                <a16:creationId xmlns:a16="http://schemas.microsoft.com/office/drawing/2014/main" id="{81B0FDE6-C738-4010-A7CD-9A02776BBA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93CEEEC-E03B-4178-A289-26CDBCB74B52}"/>
              </a:ext>
            </a:extLst>
          </p:cNvPr>
          <p:cNvCxnSpPr>
            <a:cxnSpLocks/>
          </p:cNvCxnSpPr>
          <p:nvPr userDrawn="1"/>
        </p:nvCxnSpPr>
        <p:spPr>
          <a:xfrm>
            <a:off x="-4233" y="1221317"/>
            <a:ext cx="12196233"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9" name="Text Placeholder 2"/>
          <p:cNvSpPr>
            <a:spLocks noGrp="1"/>
          </p:cNvSpPr>
          <p:nvPr>
            <p:ph idx="1"/>
          </p:nvPr>
        </p:nvSpPr>
        <p:spPr>
          <a:xfrm>
            <a:off x="414731" y="1410056"/>
            <a:ext cx="11362541" cy="5067656"/>
          </a:xfrm>
          <a:prstGeom prst="rect">
            <a:avLst/>
          </a:prstGeom>
        </p:spPr>
        <p:txBody>
          <a:bodyPr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68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924D7-828F-45A1-8188-DB922BAADD33}"/>
              </a:ext>
            </a:extLst>
          </p:cNvPr>
          <p:cNvSpPr/>
          <p:nvPr userDrawn="1"/>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TextBox 5">
            <a:extLst>
              <a:ext uri="{FF2B5EF4-FFF2-40B4-BE49-F238E27FC236}">
                <a16:creationId xmlns:a16="http://schemas.microsoft.com/office/drawing/2014/main" id="{DE9C16C0-91D9-4D7D-8AC0-D12C9832FAAB}"/>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B0798A16-2737-4018-A7E2-6442EC7313CB}"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pic>
        <p:nvPicPr>
          <p:cNvPr id="7" name="Picture 7" descr="FDA_FullColor_Monogram.jpg">
            <a:extLst>
              <a:ext uri="{FF2B5EF4-FFF2-40B4-BE49-F238E27FC236}">
                <a16:creationId xmlns:a16="http://schemas.microsoft.com/office/drawing/2014/main" id="{D64AA18B-64EC-4F02-8E24-2C05579652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292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5749E4-07E1-405A-A5A1-E22C43B67699}"/>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7B1D5B79-2903-43F2-A284-C30F55657CD3}"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043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896E20-006B-4696-AF04-93A54CE52799}"/>
              </a:ext>
            </a:extLst>
          </p:cNvPr>
          <p:cNvSpPr/>
          <p:nvPr userDrawn="1"/>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TextBox 7">
            <a:extLst>
              <a:ext uri="{FF2B5EF4-FFF2-40B4-BE49-F238E27FC236}">
                <a16:creationId xmlns:a16="http://schemas.microsoft.com/office/drawing/2014/main" id="{8D8FC9F9-BDAB-448E-A52A-54513503B854}"/>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95382CB1-94A3-44CB-B1F7-4B82FB5E819B}"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pic>
        <p:nvPicPr>
          <p:cNvPr id="9" name="Picture 7" descr="FDA_FullColor_Monogram.jpg">
            <a:extLst>
              <a:ext uri="{FF2B5EF4-FFF2-40B4-BE49-F238E27FC236}">
                <a16:creationId xmlns:a16="http://schemas.microsoft.com/office/drawing/2014/main" id="{C266B4CD-1C59-42ED-9C81-E115323B51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4350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4350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924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C35A4B-8F4B-485D-BFCD-2B4B947F7145}"/>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7879F2F5-C2D7-4082-BA23-4969EB1DF6F3}"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862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356CA2-0541-4890-B518-5C2AD8379A4A}"/>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2D241B86-DB4B-4A73-BB2A-2E0B54B4C1BC}"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2" name="Title 1"/>
          <p:cNvSpPr>
            <a:spLocks noGrp="1"/>
          </p:cNvSpPr>
          <p:nvPr>
            <p:ph type="title"/>
          </p:nvPr>
        </p:nvSpPr>
        <p:spPr>
          <a:xfrm>
            <a:off x="609602" y="273049"/>
            <a:ext cx="4011084" cy="803720"/>
          </a:xfrm>
        </p:spPr>
        <p:txBody>
          <a:bodyPr anchor="b"/>
          <a:lstStyle>
            <a:lvl1pPr algn="l">
              <a:defRPr sz="2000" b="1">
                <a:solidFill>
                  <a:srgbClr val="007CBA"/>
                </a:solidFill>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45137"/>
            <a:ext cx="4011084" cy="498102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23938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B501-0910-2446-B235-07044EF3C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D7798-D48D-8244-89EC-C0067347A08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AC2C68-E04C-3D41-BA0A-3BD6A3F78D65}"/>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C8BC8-8CE1-9A40-A95D-E949005DB05C}"/>
              </a:ext>
            </a:extLst>
          </p:cNvPr>
          <p:cNvSpPr>
            <a:spLocks noGrp="1"/>
          </p:cNvSpPr>
          <p:nvPr>
            <p:ph type="dt" sz="half" idx="10"/>
          </p:nvPr>
        </p:nvSpPr>
        <p:spPr/>
        <p:txBody>
          <a:bodyPr/>
          <a:lstStyle/>
          <a:p>
            <a:fld id="{40DE0C9B-E400-EA45-A7B1-B1BA9BC7BB33}" type="datetime1">
              <a:rPr lang="en-US" smtClean="0"/>
              <a:t>5/17/22</a:t>
            </a:fld>
            <a:endParaRPr lang="en-US" dirty="0"/>
          </a:p>
        </p:txBody>
      </p:sp>
      <p:sp>
        <p:nvSpPr>
          <p:cNvPr id="6" name="Footer Placeholder 5">
            <a:extLst>
              <a:ext uri="{FF2B5EF4-FFF2-40B4-BE49-F238E27FC236}">
                <a16:creationId xmlns:a16="http://schemas.microsoft.com/office/drawing/2014/main" id="{09455111-65B0-504E-A23E-6ADB011FF86A}"/>
              </a:ext>
            </a:extLst>
          </p:cNvPr>
          <p:cNvSpPr>
            <a:spLocks noGrp="1"/>
          </p:cNvSpPr>
          <p:nvPr>
            <p:ph type="ftr" sz="quarter" idx="11"/>
          </p:nvPr>
        </p:nvSpPr>
        <p:spPr/>
        <p:txBody>
          <a:bodyPr/>
          <a:lstStyle/>
          <a:p>
            <a:r>
              <a:rPr lang="en-US"/>
              <a:t>FDA.gov</a:t>
            </a:r>
            <a:endParaRPr lang="en-US" dirty="0"/>
          </a:p>
        </p:txBody>
      </p:sp>
      <p:sp>
        <p:nvSpPr>
          <p:cNvPr id="7" name="Slide Number Placeholder 6">
            <a:extLst>
              <a:ext uri="{FF2B5EF4-FFF2-40B4-BE49-F238E27FC236}">
                <a16:creationId xmlns:a16="http://schemas.microsoft.com/office/drawing/2014/main" id="{7DE3DB85-0E2D-F141-B151-D7DDD3093BE4}"/>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2840637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368635-2344-4A14-B678-C7CB581C8EC1}"/>
              </a:ext>
            </a:extLst>
          </p:cNvPr>
          <p:cNvSpPr txBox="1"/>
          <p:nvPr userDrawn="1"/>
        </p:nvSpPr>
        <p:spPr>
          <a:xfrm>
            <a:off x="11765653" y="6525684"/>
            <a:ext cx="388247" cy="297454"/>
          </a:xfrm>
          <a:prstGeom prst="rect">
            <a:avLst/>
          </a:prstGeom>
          <a:noFill/>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fld id="{D58D8DE8-EE23-4924-AC47-032BCCACC1A7}" type="slidenum">
              <a:rPr lang="en-US" altLang="en-US" sz="1333" b="1" smtClean="0">
                <a:solidFill>
                  <a:srgbClr val="007CBA"/>
                </a:solidFill>
                <a:latin typeface="Calibri" panose="020F0502020204030204" pitchFamily="34" charset="0"/>
                <a:cs typeface="Helvetica" panose="020B0604020202020204" pitchFamily="34" charset="0"/>
              </a:rPr>
              <a:pPr algn="r">
                <a:defRPr/>
              </a:pPr>
              <a:t>‹#›</a:t>
            </a:fld>
            <a:endParaRPr lang="en-US" altLang="en-US" sz="1333" b="1">
              <a:solidFill>
                <a:srgbClr val="007CBA"/>
              </a:solidFill>
              <a:latin typeface="Calibri" panose="020F0502020204030204" pitchFamily="34" charset="0"/>
              <a:cs typeface="Helvetica" panose="020B0604020202020204" pitchFamily="34" charset="0"/>
            </a:endParaRPr>
          </a:p>
        </p:txBody>
      </p:sp>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045542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5" descr="FDA_B&amp;W_Primary_logo.jpg">
            <a:extLst>
              <a:ext uri="{FF2B5EF4-FFF2-40B4-BE49-F238E27FC236}">
                <a16:creationId xmlns:a16="http://schemas.microsoft.com/office/drawing/2014/main" id="{AC1D7874-F30C-4912-8662-9986CB110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567" y="2817285"/>
            <a:ext cx="530013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130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Page_FULL BODY">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1600201"/>
            <a:ext cx="10972800" cy="4756151"/>
          </a:xfrm>
        </p:spPr>
        <p:txBody>
          <a:bodyPr/>
          <a:lstStyle>
            <a:lvl1pPr marL="457189" indent="-457189">
              <a:buFontTx/>
              <a:buBlip>
                <a:blip r:embed="rId2"/>
              </a:buBlip>
              <a:defRPr/>
            </a:lvl1pPr>
            <a:lvl2pPr marL="742932" indent="-285744">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44664"/>
            <a:ext cx="10972800" cy="905633"/>
          </a:xfrm>
          <a:prstGeom prst="rect">
            <a:avLst/>
          </a:prstGeom>
        </p:spPr>
        <p:txBody>
          <a:bodyPr rtlCol="0">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0CA0505-2667-40E0-B4CE-32B3E6DDA8B1}"/>
              </a:ext>
            </a:extLst>
          </p:cNvPr>
          <p:cNvSpPr>
            <a:spLocks noGrp="1"/>
          </p:cNvSpPr>
          <p:nvPr>
            <p:ph type="dt" sz="half" idx="10"/>
          </p:nvPr>
        </p:nvSpPr>
        <p:spPr>
          <a:xfrm>
            <a:off x="609600" y="6356351"/>
            <a:ext cx="2844800" cy="366183"/>
          </a:xfrm>
          <a:prstGeom prst="rect">
            <a:avLst/>
          </a:prstGeom>
        </p:spPr>
        <p:txBody>
          <a:bodyPr vert="horz" lIns="91440" tIns="45720" rIns="91440" bIns="45720" rtlCol="0" anchor="ctr"/>
          <a:lstStyle>
            <a:lvl1pPr algn="l">
              <a:defRPr sz="900">
                <a:solidFill>
                  <a:schemeClr val="tx1">
                    <a:tint val="75000"/>
                  </a:schemeClr>
                </a:solidFill>
                <a:latin typeface="Arial"/>
                <a:cs typeface="Arial"/>
              </a:defRPr>
            </a:lvl1pPr>
          </a:lstStyle>
          <a:p>
            <a:pPr>
              <a:defRPr/>
            </a:pPr>
            <a:r>
              <a:rPr lang="en-US"/>
              <a:t>© 2017 DIA, Inc. All rights reserved.</a:t>
            </a:r>
            <a:endParaRPr lang="en-US" dirty="0"/>
          </a:p>
        </p:txBody>
      </p:sp>
      <p:sp>
        <p:nvSpPr>
          <p:cNvPr id="6" name="Slide Number Placeholder 4">
            <a:extLst>
              <a:ext uri="{FF2B5EF4-FFF2-40B4-BE49-F238E27FC236}">
                <a16:creationId xmlns:a16="http://schemas.microsoft.com/office/drawing/2014/main" id="{8B7ED448-9506-4D85-ADC5-817A54DC6AFD}"/>
              </a:ext>
            </a:extLst>
          </p:cNvPr>
          <p:cNvSpPr>
            <a:spLocks noGrp="1"/>
          </p:cNvSpPr>
          <p:nvPr>
            <p:ph type="sldNum" sz="quarter" idx="11"/>
          </p:nvPr>
        </p:nvSpPr>
        <p:spPr>
          <a:xfrm>
            <a:off x="7846484" y="6383867"/>
            <a:ext cx="2743200" cy="364067"/>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666666"/>
                </a:solidFill>
              </a:defRPr>
            </a:lvl1pPr>
          </a:lstStyle>
          <a:p>
            <a:pPr>
              <a:defRPr/>
            </a:pPr>
            <a:r>
              <a:rPr lang="en-US" altLang="en-US"/>
              <a:t>Page </a:t>
            </a:r>
            <a:fld id="{28ADCE1E-BEB9-44EA-89A4-412046F7A54B}" type="slidenum">
              <a:rPr lang="en-US" altLang="en-US" smtClean="0"/>
              <a:pPr>
                <a:defRPr/>
              </a:pPr>
              <a:t>‹#›</a:t>
            </a:fld>
            <a:endParaRPr lang="en-US" altLang="en-US"/>
          </a:p>
        </p:txBody>
      </p:sp>
    </p:spTree>
    <p:extLst>
      <p:ext uri="{BB962C8B-B14F-4D97-AF65-F5344CB8AC3E}">
        <p14:creationId xmlns:p14="http://schemas.microsoft.com/office/powerpoint/2010/main" val="3068623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FDA_B&amp;W_Primary_logo.jpg">
            <a:extLst>
              <a:ext uri="{FF2B5EF4-FFF2-40B4-BE49-F238E27FC236}">
                <a16:creationId xmlns:a16="http://schemas.microsoft.com/office/drawing/2014/main" id="{86A2048C-745F-4BE5-9EF4-FE2C511B8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867" y="262467"/>
            <a:ext cx="3674533" cy="76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chor="ct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93129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6335EE-364E-45B2-AD43-50D28861E924}"/>
              </a:ext>
            </a:extLst>
          </p:cNvPr>
          <p:cNvSpPr/>
          <p:nvPr/>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TextBox 4">
            <a:extLst>
              <a:ext uri="{FF2B5EF4-FFF2-40B4-BE49-F238E27FC236}">
                <a16:creationId xmlns:a16="http://schemas.microsoft.com/office/drawing/2014/main" id="{22A65360-4C85-45E7-998E-FD1F00C0601E}"/>
              </a:ext>
            </a:extLst>
          </p:cNvPr>
          <p:cNvSpPr txBox="1"/>
          <p:nvPr/>
        </p:nvSpPr>
        <p:spPr>
          <a:xfrm>
            <a:off x="11754432" y="6525685"/>
            <a:ext cx="399468" cy="307777"/>
          </a:xfrm>
          <a:prstGeom prst="rect">
            <a:avLst/>
          </a:prstGeom>
          <a:noFill/>
        </p:spPr>
        <p:txBody>
          <a:bodyPr wrap="none">
            <a:spAutoFit/>
          </a:bodyPr>
          <a:lstStyle/>
          <a:p>
            <a:pPr algn="r">
              <a:defRPr/>
            </a:pPr>
            <a:fld id="{95D43BCF-2092-4751-8F02-78CF664E48B3}"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pic>
        <p:nvPicPr>
          <p:cNvPr id="6" name="Picture 7" descr="FDA_FullColor_Monogram.jpg">
            <a:extLst>
              <a:ext uri="{FF2B5EF4-FFF2-40B4-BE49-F238E27FC236}">
                <a16:creationId xmlns:a16="http://schemas.microsoft.com/office/drawing/2014/main" id="{FA371D98-1D68-4A6C-911C-68F93DC0D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idx="1"/>
          </p:nvPr>
        </p:nvSpPr>
        <p:spPr>
          <a:xfrm>
            <a:off x="414731" y="1410056"/>
            <a:ext cx="11362541" cy="5067656"/>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a:xfrm>
            <a:off x="414730" y="153828"/>
            <a:ext cx="10659047" cy="957129"/>
          </a:xfrm>
          <a:prstGeom prst="rect">
            <a:avLst/>
          </a:prstGeom>
        </p:spPr>
        <p:txBody>
          <a:bodyPr rtlCol="0">
            <a:noAutofit/>
          </a:bodyPr>
          <a:lstStyle/>
          <a:p>
            <a:r>
              <a:rPr lang="en-US"/>
              <a:t>Click to edit Master title style</a:t>
            </a:r>
          </a:p>
        </p:txBody>
      </p:sp>
    </p:spTree>
    <p:extLst>
      <p:ext uri="{BB962C8B-B14F-4D97-AF65-F5344CB8AC3E}">
        <p14:creationId xmlns:p14="http://schemas.microsoft.com/office/powerpoint/2010/main" val="1409913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1F8FB7-A16D-4218-B0A7-E3B4C58C0399}"/>
              </a:ext>
            </a:extLst>
          </p:cNvPr>
          <p:cNvSpPr txBox="1"/>
          <p:nvPr/>
        </p:nvSpPr>
        <p:spPr>
          <a:xfrm>
            <a:off x="11754432" y="6525685"/>
            <a:ext cx="399468" cy="307777"/>
          </a:xfrm>
          <a:prstGeom prst="rect">
            <a:avLst/>
          </a:prstGeom>
          <a:noFill/>
        </p:spPr>
        <p:txBody>
          <a:bodyPr wrap="none">
            <a:spAutoFit/>
          </a:bodyPr>
          <a:lstStyle/>
          <a:p>
            <a:pPr algn="r">
              <a:defRPr/>
            </a:pPr>
            <a:fld id="{592BBC72-0AA9-4047-83C2-863F6F7772B0}"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10" name="Text Placeholder 2"/>
          <p:cNvSpPr>
            <a:spLocks noGrp="1"/>
          </p:cNvSpPr>
          <p:nvPr>
            <p:ph idx="1"/>
          </p:nvPr>
        </p:nvSpPr>
        <p:spPr>
          <a:xfrm>
            <a:off x="414731" y="1410056"/>
            <a:ext cx="11362541" cy="5067656"/>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a:xfrm>
            <a:off x="414729" y="153828"/>
            <a:ext cx="10672371" cy="957129"/>
          </a:xfrm>
          <a:prstGeom prst="rect">
            <a:avLst/>
          </a:prstGeom>
        </p:spPr>
        <p:txBody>
          <a:bodyPr rtlCol="0">
            <a:noAutofit/>
          </a:bodyPr>
          <a:lstStyle/>
          <a:p>
            <a:r>
              <a:rPr lang="en-US"/>
              <a:t>Click to edit Master title style</a:t>
            </a:r>
          </a:p>
        </p:txBody>
      </p:sp>
    </p:spTree>
    <p:extLst>
      <p:ext uri="{BB962C8B-B14F-4D97-AF65-F5344CB8AC3E}">
        <p14:creationId xmlns:p14="http://schemas.microsoft.com/office/powerpoint/2010/main" val="302307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E3A70-70E8-4B41-A9CC-D39E678C2E81}"/>
              </a:ext>
            </a:extLst>
          </p:cNvPr>
          <p:cNvSpPr/>
          <p:nvPr/>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TextBox 3">
            <a:extLst>
              <a:ext uri="{FF2B5EF4-FFF2-40B4-BE49-F238E27FC236}">
                <a16:creationId xmlns:a16="http://schemas.microsoft.com/office/drawing/2014/main" id="{602AE9BC-8B72-48FA-A5BB-4BA741B0EE99}"/>
              </a:ext>
            </a:extLst>
          </p:cNvPr>
          <p:cNvSpPr txBox="1"/>
          <p:nvPr/>
        </p:nvSpPr>
        <p:spPr>
          <a:xfrm>
            <a:off x="11754432" y="6525685"/>
            <a:ext cx="399468" cy="307777"/>
          </a:xfrm>
          <a:prstGeom prst="rect">
            <a:avLst/>
          </a:prstGeom>
          <a:noFill/>
        </p:spPr>
        <p:txBody>
          <a:bodyPr wrap="none">
            <a:spAutoFit/>
          </a:bodyPr>
          <a:lstStyle/>
          <a:p>
            <a:pPr algn="r">
              <a:defRPr/>
            </a:pPr>
            <a:fld id="{8431C5B4-F76A-4579-9CD0-A3DEDD7C1E2B}"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pic>
        <p:nvPicPr>
          <p:cNvPr id="5" name="Picture 7" descr="FDA_FullColor_Monogram.jpg">
            <a:extLst>
              <a:ext uri="{FF2B5EF4-FFF2-40B4-BE49-F238E27FC236}">
                <a16:creationId xmlns:a16="http://schemas.microsoft.com/office/drawing/2014/main" id="{C58E5D33-A463-429C-95E8-2F2F9DCEB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4198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1BDFB-2D69-414A-9FDE-D0EF6A199622}"/>
              </a:ext>
            </a:extLst>
          </p:cNvPr>
          <p:cNvSpPr txBox="1"/>
          <p:nvPr/>
        </p:nvSpPr>
        <p:spPr>
          <a:xfrm>
            <a:off x="11754432" y="6525685"/>
            <a:ext cx="399468" cy="307777"/>
          </a:xfrm>
          <a:prstGeom prst="rect">
            <a:avLst/>
          </a:prstGeom>
          <a:noFill/>
        </p:spPr>
        <p:txBody>
          <a:bodyPr wrap="none">
            <a:spAutoFit/>
          </a:bodyPr>
          <a:lstStyle/>
          <a:p>
            <a:pPr algn="r">
              <a:defRPr/>
            </a:pPr>
            <a:fld id="{CEC1BC1D-1346-4EC0-ACB3-D206595B38D3}"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cxnSp>
        <p:nvCxnSpPr>
          <p:cNvPr id="4" name="Straight Connector 3">
            <a:extLst>
              <a:ext uri="{FF2B5EF4-FFF2-40B4-BE49-F238E27FC236}">
                <a16:creationId xmlns:a16="http://schemas.microsoft.com/office/drawing/2014/main" id="{E5264D60-935A-4C9C-979B-33482A706772}"/>
              </a:ext>
            </a:extLst>
          </p:cNvPr>
          <p:cNvCxnSpPr>
            <a:cxnSpLocks/>
          </p:cNvCxnSpPr>
          <p:nvPr/>
        </p:nvCxnSpPr>
        <p:spPr>
          <a:xfrm flipV="1">
            <a:off x="-4233" y="1221317"/>
            <a:ext cx="12196233"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1317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ED637D-672F-48F1-B9EB-C559BEC32BAD}"/>
              </a:ext>
            </a:extLst>
          </p:cNvPr>
          <p:cNvSpPr txBox="1"/>
          <p:nvPr/>
        </p:nvSpPr>
        <p:spPr>
          <a:xfrm>
            <a:off x="11754432" y="6525685"/>
            <a:ext cx="399468" cy="307777"/>
          </a:xfrm>
          <a:prstGeom prst="rect">
            <a:avLst/>
          </a:prstGeom>
          <a:noFill/>
        </p:spPr>
        <p:txBody>
          <a:bodyPr wrap="none">
            <a:spAutoFit/>
          </a:bodyPr>
          <a:lstStyle/>
          <a:p>
            <a:pPr algn="r">
              <a:defRPr/>
            </a:pPr>
            <a:fld id="{C7D95B54-0599-4613-8AF9-3FCD331BF13C}"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64986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29581-980A-49D0-AD26-6A4426062D23}"/>
              </a:ext>
            </a:extLst>
          </p:cNvPr>
          <p:cNvSpPr txBox="1"/>
          <p:nvPr/>
        </p:nvSpPr>
        <p:spPr>
          <a:xfrm>
            <a:off x="11754432" y="6525685"/>
            <a:ext cx="399468" cy="307777"/>
          </a:xfrm>
          <a:prstGeom prst="rect">
            <a:avLst/>
          </a:prstGeom>
          <a:noFill/>
        </p:spPr>
        <p:txBody>
          <a:bodyPr wrap="none">
            <a:spAutoFit/>
          </a:bodyPr>
          <a:lstStyle/>
          <a:p>
            <a:pPr algn="r">
              <a:defRPr/>
            </a:pPr>
            <a:fld id="{449ACEC3-8E74-47EF-9BEE-D27D40CF2F8D}"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pic>
        <p:nvPicPr>
          <p:cNvPr id="3" name="Picture 6" descr="FDA_FullColor_Monogram.jpg">
            <a:extLst>
              <a:ext uri="{FF2B5EF4-FFF2-40B4-BE49-F238E27FC236}">
                <a16:creationId xmlns:a16="http://schemas.microsoft.com/office/drawing/2014/main" id="{83F9B12A-FC66-4F98-875F-194B6682A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93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3AF3-717D-7245-A4DF-94F6C7E90320}"/>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960172-9171-5D4B-A0BF-A34699E53E1D}"/>
              </a:ext>
            </a:extLst>
          </p:cNvPr>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B0C0E5-3ACF-5748-9D12-41AF20CADB0E}"/>
              </a:ext>
            </a:extLst>
          </p:cNvPr>
          <p:cNvSpPr>
            <a:spLocks noGrp="1"/>
          </p:cNvSpPr>
          <p:nvPr>
            <p:ph sz="half" idx="2"/>
          </p:nvPr>
        </p:nvSpPr>
        <p:spPr>
          <a:xfrm>
            <a:off x="839791"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3D2530-B522-E34F-9012-96482DE008B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BB92C-31F0-3745-9519-A30D6325D1EE}"/>
              </a:ext>
            </a:extLst>
          </p:cNvPr>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40B73-2532-D746-8F5E-3C8771516F65}"/>
              </a:ext>
            </a:extLst>
          </p:cNvPr>
          <p:cNvSpPr>
            <a:spLocks noGrp="1"/>
          </p:cNvSpPr>
          <p:nvPr>
            <p:ph type="dt" sz="half" idx="10"/>
          </p:nvPr>
        </p:nvSpPr>
        <p:spPr/>
        <p:txBody>
          <a:bodyPr/>
          <a:lstStyle/>
          <a:p>
            <a:fld id="{C7DC202F-5854-3343-96D3-51658D97333F}" type="datetime1">
              <a:rPr lang="en-US" smtClean="0"/>
              <a:t>5/17/22</a:t>
            </a:fld>
            <a:endParaRPr lang="en-US" dirty="0"/>
          </a:p>
        </p:txBody>
      </p:sp>
      <p:sp>
        <p:nvSpPr>
          <p:cNvPr id="8" name="Footer Placeholder 7">
            <a:extLst>
              <a:ext uri="{FF2B5EF4-FFF2-40B4-BE49-F238E27FC236}">
                <a16:creationId xmlns:a16="http://schemas.microsoft.com/office/drawing/2014/main" id="{A7A6421A-5D74-B94B-AD52-0132C6FB2E76}"/>
              </a:ext>
            </a:extLst>
          </p:cNvPr>
          <p:cNvSpPr>
            <a:spLocks noGrp="1"/>
          </p:cNvSpPr>
          <p:nvPr>
            <p:ph type="ftr" sz="quarter" idx="11"/>
          </p:nvPr>
        </p:nvSpPr>
        <p:spPr/>
        <p:txBody>
          <a:bodyPr/>
          <a:lstStyle/>
          <a:p>
            <a:r>
              <a:rPr lang="en-US"/>
              <a:t>FDA.gov</a:t>
            </a:r>
            <a:endParaRPr lang="en-US" dirty="0"/>
          </a:p>
        </p:txBody>
      </p:sp>
      <p:sp>
        <p:nvSpPr>
          <p:cNvPr id="9" name="Slide Number Placeholder 8">
            <a:extLst>
              <a:ext uri="{FF2B5EF4-FFF2-40B4-BE49-F238E27FC236}">
                <a16:creationId xmlns:a16="http://schemas.microsoft.com/office/drawing/2014/main" id="{4BEFA6BE-FCE2-8E4F-A1FA-8D89E29D5623}"/>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1044812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676D5F-15AB-4366-8627-8AB61AF4A25C}"/>
              </a:ext>
            </a:extLst>
          </p:cNvPr>
          <p:cNvSpPr txBox="1"/>
          <p:nvPr/>
        </p:nvSpPr>
        <p:spPr>
          <a:xfrm>
            <a:off x="11754432" y="6525685"/>
            <a:ext cx="399468" cy="307777"/>
          </a:xfrm>
          <a:prstGeom prst="rect">
            <a:avLst/>
          </a:prstGeom>
          <a:noFill/>
        </p:spPr>
        <p:txBody>
          <a:bodyPr wrap="none">
            <a:spAutoFit/>
          </a:bodyPr>
          <a:lstStyle/>
          <a:p>
            <a:pPr algn="r">
              <a:defRPr/>
            </a:pPr>
            <a:fld id="{2523B164-2A9D-44E3-B274-C4A8F7CAB462}"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Tree>
    <p:extLst>
      <p:ext uri="{BB962C8B-B14F-4D97-AF65-F5344CB8AC3E}">
        <p14:creationId xmlns:p14="http://schemas.microsoft.com/office/powerpoint/2010/main" val="1207471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214B11-B4F7-4892-B959-4EBBC0D05D2A}"/>
              </a:ext>
            </a:extLst>
          </p:cNvPr>
          <p:cNvSpPr/>
          <p:nvPr/>
        </p:nvSpPr>
        <p:spPr>
          <a:xfrm>
            <a:off x="0" y="2673351"/>
            <a:ext cx="12192000" cy="1896533"/>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TextBox 3">
            <a:extLst>
              <a:ext uri="{FF2B5EF4-FFF2-40B4-BE49-F238E27FC236}">
                <a16:creationId xmlns:a16="http://schemas.microsoft.com/office/drawing/2014/main" id="{A451C60C-3516-4339-A193-C8921156FAE6}"/>
              </a:ext>
            </a:extLst>
          </p:cNvPr>
          <p:cNvSpPr txBox="1"/>
          <p:nvPr/>
        </p:nvSpPr>
        <p:spPr>
          <a:xfrm>
            <a:off x="11754432" y="6525685"/>
            <a:ext cx="399468" cy="307777"/>
          </a:xfrm>
          <a:prstGeom prst="rect">
            <a:avLst/>
          </a:prstGeom>
          <a:noFill/>
        </p:spPr>
        <p:txBody>
          <a:bodyPr wrap="none">
            <a:spAutoFit/>
          </a:bodyPr>
          <a:lstStyle/>
          <a:p>
            <a:pPr algn="r">
              <a:defRPr/>
            </a:pPr>
            <a:fld id="{3499D20F-9E46-443F-97EC-79E0C2C8C9BF}"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2" name="Title 1"/>
          <p:cNvSpPr>
            <a:spLocks noGrp="1"/>
          </p:cNvSpPr>
          <p:nvPr>
            <p:ph type="title"/>
          </p:nvPr>
        </p:nvSpPr>
        <p:spPr>
          <a:xfrm>
            <a:off x="172529" y="3164440"/>
            <a:ext cx="11821777" cy="95712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103753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516DA-C122-4EC2-8CA9-57209F2255CD}"/>
              </a:ext>
            </a:extLst>
          </p:cNvPr>
          <p:cNvSpPr/>
          <p:nvPr/>
        </p:nvSpPr>
        <p:spPr>
          <a:xfrm>
            <a:off x="0" y="-2117"/>
            <a:ext cx="12192000" cy="68601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Box 4">
            <a:extLst>
              <a:ext uri="{FF2B5EF4-FFF2-40B4-BE49-F238E27FC236}">
                <a16:creationId xmlns:a16="http://schemas.microsoft.com/office/drawing/2014/main" id="{2D1342A2-4882-4454-86EE-1B1B8DAB04F7}"/>
              </a:ext>
            </a:extLst>
          </p:cNvPr>
          <p:cNvSpPr txBox="1"/>
          <p:nvPr/>
        </p:nvSpPr>
        <p:spPr>
          <a:xfrm>
            <a:off x="11754432" y="6525685"/>
            <a:ext cx="399468" cy="307777"/>
          </a:xfrm>
          <a:prstGeom prst="rect">
            <a:avLst/>
          </a:prstGeom>
          <a:noFill/>
        </p:spPr>
        <p:txBody>
          <a:bodyPr wrap="none">
            <a:spAutoFit/>
          </a:bodyPr>
          <a:lstStyle/>
          <a:p>
            <a:pPr algn="r">
              <a:defRPr/>
            </a:pPr>
            <a:fld id="{EF716C58-58C6-4096-B0C4-C1CECCF5C727}"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pic>
        <p:nvPicPr>
          <p:cNvPr id="6" name="Picture 7" descr="FDA_FullColor_Monogram.jpg">
            <a:extLst>
              <a:ext uri="{FF2B5EF4-FFF2-40B4-BE49-F238E27FC236}">
                <a16:creationId xmlns:a16="http://schemas.microsoft.com/office/drawing/2014/main" id="{1ECA2D46-05FE-4740-B7D7-80A2AB0B7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BBF6D576-8BD9-4124-938A-7D7782D3C714}"/>
              </a:ext>
            </a:extLst>
          </p:cNvPr>
          <p:cNvCxnSpPr>
            <a:cxnSpLocks/>
          </p:cNvCxnSpPr>
          <p:nvPr/>
        </p:nvCxnSpPr>
        <p:spPr>
          <a:xfrm>
            <a:off x="-4233" y="1221317"/>
            <a:ext cx="12196233"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9" name="Text Placeholder 2"/>
          <p:cNvSpPr>
            <a:spLocks noGrp="1"/>
          </p:cNvSpPr>
          <p:nvPr>
            <p:ph idx="1"/>
          </p:nvPr>
        </p:nvSpPr>
        <p:spPr>
          <a:xfrm>
            <a:off x="414731" y="1410056"/>
            <a:ext cx="11362541" cy="5067656"/>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3405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A9E068-EB11-4974-93AA-8FF9D5445199}"/>
              </a:ext>
            </a:extLst>
          </p:cNvPr>
          <p:cNvSpPr/>
          <p:nvPr/>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TextBox 5">
            <a:extLst>
              <a:ext uri="{FF2B5EF4-FFF2-40B4-BE49-F238E27FC236}">
                <a16:creationId xmlns:a16="http://schemas.microsoft.com/office/drawing/2014/main" id="{1AA0249A-210E-40A0-AA06-B5F0033D91EF}"/>
              </a:ext>
            </a:extLst>
          </p:cNvPr>
          <p:cNvSpPr txBox="1"/>
          <p:nvPr/>
        </p:nvSpPr>
        <p:spPr>
          <a:xfrm>
            <a:off x="11754432" y="6525685"/>
            <a:ext cx="399468" cy="307777"/>
          </a:xfrm>
          <a:prstGeom prst="rect">
            <a:avLst/>
          </a:prstGeom>
          <a:noFill/>
        </p:spPr>
        <p:txBody>
          <a:bodyPr wrap="none">
            <a:spAutoFit/>
          </a:bodyPr>
          <a:lstStyle/>
          <a:p>
            <a:pPr algn="r">
              <a:defRPr/>
            </a:pPr>
            <a:fld id="{A8E238FC-67C4-4E82-A183-72FBA0C5BD47}"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pic>
        <p:nvPicPr>
          <p:cNvPr id="7" name="Picture 7" descr="FDA_FullColor_Monogram.jpg">
            <a:extLst>
              <a:ext uri="{FF2B5EF4-FFF2-40B4-BE49-F238E27FC236}">
                <a16:creationId xmlns:a16="http://schemas.microsoft.com/office/drawing/2014/main" id="{146F3C36-6FFF-4392-B107-FF98CC944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491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068557-50FB-4DD2-B4EC-CBB42091EA89}"/>
              </a:ext>
            </a:extLst>
          </p:cNvPr>
          <p:cNvSpPr txBox="1"/>
          <p:nvPr/>
        </p:nvSpPr>
        <p:spPr>
          <a:xfrm>
            <a:off x="11754432" y="6525685"/>
            <a:ext cx="399468" cy="307777"/>
          </a:xfrm>
          <a:prstGeom prst="rect">
            <a:avLst/>
          </a:prstGeom>
          <a:noFill/>
        </p:spPr>
        <p:txBody>
          <a:bodyPr wrap="none">
            <a:spAutoFit/>
          </a:bodyPr>
          <a:lstStyle/>
          <a:p>
            <a:pPr algn="r">
              <a:defRPr/>
            </a:pPr>
            <a:fld id="{224B45A1-234C-4283-BA57-4064122E993C}"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01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23EF06-039F-4284-8840-AD9D27ED8543}"/>
              </a:ext>
            </a:extLst>
          </p:cNvPr>
          <p:cNvSpPr/>
          <p:nvPr/>
        </p:nvSpPr>
        <p:spPr>
          <a:xfrm>
            <a:off x="0" y="0"/>
            <a:ext cx="12192000" cy="1221317"/>
          </a:xfrm>
          <a:prstGeom prst="rect">
            <a:avLst/>
          </a:prstGeom>
          <a:gradFill>
            <a:gsLst>
              <a:gs pos="5000">
                <a:srgbClr val="ECF1F8"/>
              </a:gs>
              <a:gs pos="100000">
                <a:srgbClr val="F6F8FC"/>
              </a:gs>
            </a:gsLst>
            <a:lin ang="16200000" scaled="0"/>
          </a:gradFill>
          <a:ln>
            <a:noFill/>
          </a:ln>
          <a:effectLst>
            <a:outerShdw blurRad="38100" dist="25400" dir="8100000" algn="tr" rotWithShape="0">
              <a:schemeClr val="bg1">
                <a:lumMod val="50000"/>
                <a:alpha val="3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TextBox 7">
            <a:extLst>
              <a:ext uri="{FF2B5EF4-FFF2-40B4-BE49-F238E27FC236}">
                <a16:creationId xmlns:a16="http://schemas.microsoft.com/office/drawing/2014/main" id="{8EF189CD-8456-4671-8510-A21FD2E60F0D}"/>
              </a:ext>
            </a:extLst>
          </p:cNvPr>
          <p:cNvSpPr txBox="1"/>
          <p:nvPr/>
        </p:nvSpPr>
        <p:spPr>
          <a:xfrm>
            <a:off x="11754432" y="6525685"/>
            <a:ext cx="399468" cy="307777"/>
          </a:xfrm>
          <a:prstGeom prst="rect">
            <a:avLst/>
          </a:prstGeom>
          <a:noFill/>
        </p:spPr>
        <p:txBody>
          <a:bodyPr wrap="none">
            <a:spAutoFit/>
          </a:bodyPr>
          <a:lstStyle/>
          <a:p>
            <a:pPr algn="r">
              <a:defRPr/>
            </a:pPr>
            <a:fld id="{DE9DC187-CF83-48D7-8D59-1C0EFABC60E2}"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pic>
        <p:nvPicPr>
          <p:cNvPr id="9" name="Picture 7" descr="FDA_FullColor_Monogram.jpg">
            <a:extLst>
              <a:ext uri="{FF2B5EF4-FFF2-40B4-BE49-F238E27FC236}">
                <a16:creationId xmlns:a16="http://schemas.microsoft.com/office/drawing/2014/main" id="{89444DCA-06E0-412C-9640-AE2D1FFF6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4350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4350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164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082466-3DCC-4247-A143-04F215CA6A8F}"/>
              </a:ext>
            </a:extLst>
          </p:cNvPr>
          <p:cNvSpPr txBox="1"/>
          <p:nvPr/>
        </p:nvSpPr>
        <p:spPr>
          <a:xfrm>
            <a:off x="11754432" y="6525685"/>
            <a:ext cx="399468" cy="307777"/>
          </a:xfrm>
          <a:prstGeom prst="rect">
            <a:avLst/>
          </a:prstGeom>
          <a:noFill/>
        </p:spPr>
        <p:txBody>
          <a:bodyPr wrap="none">
            <a:spAutoFit/>
          </a:bodyPr>
          <a:lstStyle/>
          <a:p>
            <a:pPr algn="r">
              <a:defRPr/>
            </a:pPr>
            <a:fld id="{1D9BC6DF-F3A4-4DF4-8822-98629A2E4D6A}"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733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15105B-7479-4D13-8EFE-95503E9318F0}"/>
              </a:ext>
            </a:extLst>
          </p:cNvPr>
          <p:cNvSpPr txBox="1"/>
          <p:nvPr/>
        </p:nvSpPr>
        <p:spPr>
          <a:xfrm>
            <a:off x="11754432" y="6525685"/>
            <a:ext cx="399468" cy="307777"/>
          </a:xfrm>
          <a:prstGeom prst="rect">
            <a:avLst/>
          </a:prstGeom>
          <a:noFill/>
        </p:spPr>
        <p:txBody>
          <a:bodyPr wrap="none">
            <a:spAutoFit/>
          </a:bodyPr>
          <a:lstStyle/>
          <a:p>
            <a:pPr algn="r">
              <a:defRPr/>
            </a:pPr>
            <a:fld id="{5C432D9A-1CD8-4FF9-B906-A429CEC8C120}"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2" name="Title 1"/>
          <p:cNvSpPr>
            <a:spLocks noGrp="1"/>
          </p:cNvSpPr>
          <p:nvPr>
            <p:ph type="title"/>
          </p:nvPr>
        </p:nvSpPr>
        <p:spPr>
          <a:xfrm>
            <a:off x="609602" y="273049"/>
            <a:ext cx="4011084" cy="803720"/>
          </a:xfrm>
        </p:spPr>
        <p:txBody>
          <a:bodyPr anchor="b"/>
          <a:lstStyle>
            <a:lvl1pPr algn="l">
              <a:defRPr sz="2000" b="1">
                <a:solidFill>
                  <a:srgbClr val="007CBA"/>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3"/>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145137"/>
            <a:ext cx="4011084" cy="498102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845898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FC67D9-EBB0-4A26-8725-02A918A3C582}"/>
              </a:ext>
            </a:extLst>
          </p:cNvPr>
          <p:cNvSpPr txBox="1"/>
          <p:nvPr/>
        </p:nvSpPr>
        <p:spPr>
          <a:xfrm>
            <a:off x="11754432" y="6525685"/>
            <a:ext cx="399468" cy="307777"/>
          </a:xfrm>
          <a:prstGeom prst="rect">
            <a:avLst/>
          </a:prstGeom>
          <a:noFill/>
        </p:spPr>
        <p:txBody>
          <a:bodyPr wrap="none">
            <a:spAutoFit/>
          </a:bodyPr>
          <a:lstStyle/>
          <a:p>
            <a:pPr algn="r">
              <a:defRPr/>
            </a:pPr>
            <a:fld id="{82427D83-E7F3-497B-B663-7F77C84A67B0}" type="slidenum">
              <a:rPr lang="en-US" sz="1400" b="1">
                <a:solidFill>
                  <a:srgbClr val="007CBA"/>
                </a:solidFill>
                <a:latin typeface="+mn-lt"/>
                <a:cs typeface="Helvetica"/>
              </a:rPr>
              <a:pPr algn="r">
                <a:defRPr/>
              </a:pPr>
              <a:t>‹#›</a:t>
            </a:fld>
            <a:endParaRPr lang="en-US" sz="1400" b="1" dirty="0">
              <a:solidFill>
                <a:srgbClr val="007CBA"/>
              </a:solidFill>
              <a:latin typeface="+mn-lt"/>
              <a:cs typeface="Helvetica"/>
            </a:endParaRPr>
          </a:p>
        </p:txBody>
      </p:sp>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4069640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5" descr="FDA_B&amp;W_Primary_logo.jpg">
            <a:extLst>
              <a:ext uri="{FF2B5EF4-FFF2-40B4-BE49-F238E27FC236}">
                <a16:creationId xmlns:a16="http://schemas.microsoft.com/office/drawing/2014/main" id="{EC42A27A-1CFF-480F-AF07-549BD1B3D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567" y="2817285"/>
            <a:ext cx="530013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4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2E61-BB06-6A48-82A4-3F9F50E288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9E5110-E80A-8842-B7AF-72DAF6192608}"/>
              </a:ext>
            </a:extLst>
          </p:cNvPr>
          <p:cNvSpPr>
            <a:spLocks noGrp="1"/>
          </p:cNvSpPr>
          <p:nvPr>
            <p:ph type="dt" sz="half" idx="10"/>
          </p:nvPr>
        </p:nvSpPr>
        <p:spPr/>
        <p:txBody>
          <a:bodyPr/>
          <a:lstStyle/>
          <a:p>
            <a:fld id="{DFEE8AAF-5EBF-7048-93B6-5675CEB6F0F7}" type="datetime1">
              <a:rPr lang="en-US" smtClean="0"/>
              <a:t>5/17/22</a:t>
            </a:fld>
            <a:endParaRPr lang="en-US" dirty="0"/>
          </a:p>
        </p:txBody>
      </p:sp>
      <p:sp>
        <p:nvSpPr>
          <p:cNvPr id="4" name="Footer Placeholder 3">
            <a:extLst>
              <a:ext uri="{FF2B5EF4-FFF2-40B4-BE49-F238E27FC236}">
                <a16:creationId xmlns:a16="http://schemas.microsoft.com/office/drawing/2014/main" id="{9DC8D652-9A66-3142-A52E-AFE5288E4442}"/>
              </a:ext>
            </a:extLst>
          </p:cNvPr>
          <p:cNvSpPr>
            <a:spLocks noGrp="1"/>
          </p:cNvSpPr>
          <p:nvPr>
            <p:ph type="ftr" sz="quarter" idx="11"/>
          </p:nvPr>
        </p:nvSpPr>
        <p:spPr/>
        <p:txBody>
          <a:bodyPr/>
          <a:lstStyle/>
          <a:p>
            <a:r>
              <a:rPr lang="en-US"/>
              <a:t>FDA.gov</a:t>
            </a:r>
            <a:endParaRPr lang="en-US" dirty="0"/>
          </a:p>
        </p:txBody>
      </p:sp>
      <p:sp>
        <p:nvSpPr>
          <p:cNvPr id="5" name="Slide Number Placeholder 4">
            <a:extLst>
              <a:ext uri="{FF2B5EF4-FFF2-40B4-BE49-F238E27FC236}">
                <a16:creationId xmlns:a16="http://schemas.microsoft.com/office/drawing/2014/main" id="{7945E0EF-9184-B44D-8EF8-07F97740A099}"/>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239667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031FAF-9CC1-E840-8215-C582852CB784}"/>
              </a:ext>
            </a:extLst>
          </p:cNvPr>
          <p:cNvSpPr>
            <a:spLocks noGrp="1"/>
          </p:cNvSpPr>
          <p:nvPr>
            <p:ph type="dt" sz="half" idx="10"/>
          </p:nvPr>
        </p:nvSpPr>
        <p:spPr/>
        <p:txBody>
          <a:bodyPr/>
          <a:lstStyle/>
          <a:p>
            <a:fld id="{EF451301-B46B-6843-B4AB-2606C2D150FA}" type="datetime1">
              <a:rPr lang="en-US" smtClean="0"/>
              <a:t>5/17/22</a:t>
            </a:fld>
            <a:endParaRPr lang="en-US" dirty="0"/>
          </a:p>
        </p:txBody>
      </p:sp>
      <p:sp>
        <p:nvSpPr>
          <p:cNvPr id="3" name="Footer Placeholder 2">
            <a:extLst>
              <a:ext uri="{FF2B5EF4-FFF2-40B4-BE49-F238E27FC236}">
                <a16:creationId xmlns:a16="http://schemas.microsoft.com/office/drawing/2014/main" id="{A58B8346-6744-8E43-8DF2-313C2C2A2256}"/>
              </a:ext>
            </a:extLst>
          </p:cNvPr>
          <p:cNvSpPr>
            <a:spLocks noGrp="1"/>
          </p:cNvSpPr>
          <p:nvPr>
            <p:ph type="ftr" sz="quarter" idx="11"/>
          </p:nvPr>
        </p:nvSpPr>
        <p:spPr/>
        <p:txBody>
          <a:bodyPr/>
          <a:lstStyle/>
          <a:p>
            <a:r>
              <a:rPr lang="en-US"/>
              <a:t>FDA.gov</a:t>
            </a:r>
            <a:endParaRPr lang="en-US" dirty="0"/>
          </a:p>
        </p:txBody>
      </p:sp>
      <p:sp>
        <p:nvSpPr>
          <p:cNvPr id="4" name="Slide Number Placeholder 3">
            <a:extLst>
              <a:ext uri="{FF2B5EF4-FFF2-40B4-BE49-F238E27FC236}">
                <a16:creationId xmlns:a16="http://schemas.microsoft.com/office/drawing/2014/main" id="{DF30CBC2-ED30-5348-B1EC-79C7C7A53E5F}"/>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4161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22AD-1F34-074F-9862-81ACDE7D6DB8}"/>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1E150E-074B-EF4E-8947-03DD25FD5A27}"/>
              </a:ext>
            </a:extLst>
          </p:cNvPr>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38619B-112D-1E47-87A4-4334F9DDB681}"/>
              </a:ext>
            </a:extLst>
          </p:cNvPr>
          <p:cNvSpPr>
            <a:spLocks noGrp="1"/>
          </p:cNvSpPr>
          <p:nvPr>
            <p:ph type="body" sz="half" idx="2"/>
          </p:nvPr>
        </p:nvSpPr>
        <p:spPr>
          <a:xfrm>
            <a:off x="839791" y="2057400"/>
            <a:ext cx="3932236"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AB47E-8DB6-8549-8968-2921DD382ABA}"/>
              </a:ext>
            </a:extLst>
          </p:cNvPr>
          <p:cNvSpPr>
            <a:spLocks noGrp="1"/>
          </p:cNvSpPr>
          <p:nvPr>
            <p:ph type="dt" sz="half" idx="10"/>
          </p:nvPr>
        </p:nvSpPr>
        <p:spPr/>
        <p:txBody>
          <a:bodyPr/>
          <a:lstStyle/>
          <a:p>
            <a:fld id="{2485119F-91C0-474C-B2FF-A01F1C1E1E34}" type="datetime1">
              <a:rPr lang="en-US" smtClean="0"/>
              <a:t>5/17/22</a:t>
            </a:fld>
            <a:endParaRPr lang="en-US" dirty="0"/>
          </a:p>
        </p:txBody>
      </p:sp>
      <p:sp>
        <p:nvSpPr>
          <p:cNvPr id="6" name="Footer Placeholder 5">
            <a:extLst>
              <a:ext uri="{FF2B5EF4-FFF2-40B4-BE49-F238E27FC236}">
                <a16:creationId xmlns:a16="http://schemas.microsoft.com/office/drawing/2014/main" id="{25AAFCA6-B5D0-BB4A-9A08-78BFF4EB2AD5}"/>
              </a:ext>
            </a:extLst>
          </p:cNvPr>
          <p:cNvSpPr>
            <a:spLocks noGrp="1"/>
          </p:cNvSpPr>
          <p:nvPr>
            <p:ph type="ftr" sz="quarter" idx="11"/>
          </p:nvPr>
        </p:nvSpPr>
        <p:spPr/>
        <p:txBody>
          <a:bodyPr/>
          <a:lstStyle/>
          <a:p>
            <a:r>
              <a:rPr lang="en-US"/>
              <a:t>FDA.gov</a:t>
            </a:r>
            <a:endParaRPr lang="en-US" dirty="0"/>
          </a:p>
        </p:txBody>
      </p:sp>
      <p:sp>
        <p:nvSpPr>
          <p:cNvPr id="7" name="Slide Number Placeholder 6">
            <a:extLst>
              <a:ext uri="{FF2B5EF4-FFF2-40B4-BE49-F238E27FC236}">
                <a16:creationId xmlns:a16="http://schemas.microsoft.com/office/drawing/2014/main" id="{31155E9D-56B3-E547-B5B2-5C9E6BCE0455}"/>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390171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EF1F-FE82-724F-A209-78F8D3D88BD2}"/>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312B54-CC39-EF4D-9E32-87F7124DABFE}"/>
              </a:ext>
            </a:extLst>
          </p:cNvPr>
          <p:cNvSpPr>
            <a:spLocks noGrp="1"/>
          </p:cNvSpPr>
          <p:nvPr>
            <p:ph type="pic" idx="1"/>
          </p:nvPr>
        </p:nvSpPr>
        <p:spPr>
          <a:xfrm>
            <a:off x="5183190" y="987425"/>
            <a:ext cx="6172201" cy="4873625"/>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8" indent="0">
              <a:buNone/>
              <a:defRPr sz="2000"/>
            </a:lvl7pPr>
            <a:lvl8pPr marL="3200480" indent="0">
              <a:buNone/>
              <a:defRPr sz="2000"/>
            </a:lvl8pPr>
            <a:lvl9pPr marL="3657692" indent="0">
              <a:buNone/>
              <a:defRPr sz="2000"/>
            </a:lvl9pPr>
          </a:lstStyle>
          <a:p>
            <a:endParaRPr lang="en-US" dirty="0"/>
          </a:p>
        </p:txBody>
      </p:sp>
      <p:sp>
        <p:nvSpPr>
          <p:cNvPr id="4" name="Text Placeholder 3">
            <a:extLst>
              <a:ext uri="{FF2B5EF4-FFF2-40B4-BE49-F238E27FC236}">
                <a16:creationId xmlns:a16="http://schemas.microsoft.com/office/drawing/2014/main" id="{9C56B74B-AD0D-E048-94DF-3D76B0FC3804}"/>
              </a:ext>
            </a:extLst>
          </p:cNvPr>
          <p:cNvSpPr>
            <a:spLocks noGrp="1"/>
          </p:cNvSpPr>
          <p:nvPr>
            <p:ph type="body" sz="half" idx="2"/>
          </p:nvPr>
        </p:nvSpPr>
        <p:spPr>
          <a:xfrm>
            <a:off x="839791" y="2057400"/>
            <a:ext cx="3932236"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2FAF3A-0D45-D14F-A5A0-B9CA72D86F5F}"/>
              </a:ext>
            </a:extLst>
          </p:cNvPr>
          <p:cNvSpPr>
            <a:spLocks noGrp="1"/>
          </p:cNvSpPr>
          <p:nvPr>
            <p:ph type="dt" sz="half" idx="10"/>
          </p:nvPr>
        </p:nvSpPr>
        <p:spPr/>
        <p:txBody>
          <a:bodyPr/>
          <a:lstStyle/>
          <a:p>
            <a:fld id="{2A7C5164-0B06-6E4C-BAE2-4750F1DB3658}" type="datetime1">
              <a:rPr lang="en-US" smtClean="0"/>
              <a:t>5/17/22</a:t>
            </a:fld>
            <a:endParaRPr lang="en-US" dirty="0"/>
          </a:p>
        </p:txBody>
      </p:sp>
      <p:sp>
        <p:nvSpPr>
          <p:cNvPr id="6" name="Footer Placeholder 5">
            <a:extLst>
              <a:ext uri="{FF2B5EF4-FFF2-40B4-BE49-F238E27FC236}">
                <a16:creationId xmlns:a16="http://schemas.microsoft.com/office/drawing/2014/main" id="{1B0CF9EA-2899-D64F-8D96-7B567820CCA9}"/>
              </a:ext>
            </a:extLst>
          </p:cNvPr>
          <p:cNvSpPr>
            <a:spLocks noGrp="1"/>
          </p:cNvSpPr>
          <p:nvPr>
            <p:ph type="ftr" sz="quarter" idx="11"/>
          </p:nvPr>
        </p:nvSpPr>
        <p:spPr/>
        <p:txBody>
          <a:bodyPr/>
          <a:lstStyle/>
          <a:p>
            <a:r>
              <a:rPr lang="en-US"/>
              <a:t>FDA.gov</a:t>
            </a:r>
            <a:endParaRPr lang="en-US" dirty="0"/>
          </a:p>
        </p:txBody>
      </p:sp>
      <p:sp>
        <p:nvSpPr>
          <p:cNvPr id="7" name="Slide Number Placeholder 6">
            <a:extLst>
              <a:ext uri="{FF2B5EF4-FFF2-40B4-BE49-F238E27FC236}">
                <a16:creationId xmlns:a16="http://schemas.microsoft.com/office/drawing/2014/main" id="{2879A224-AC3E-6741-A137-4F4842FA831E}"/>
              </a:ext>
            </a:extLst>
          </p:cNvPr>
          <p:cNvSpPr>
            <a:spLocks noGrp="1"/>
          </p:cNvSpPr>
          <p:nvPr>
            <p:ph type="sldNum" sz="quarter" idx="12"/>
          </p:nvPr>
        </p:nvSpPr>
        <p:spPr/>
        <p:txBody>
          <a:bodyPr/>
          <a:lstStyle/>
          <a:p>
            <a:fld id="{183198EE-8763-CD46-9F79-12FD910E1728}" type="slidenum">
              <a:rPr lang="en-US" smtClean="0"/>
              <a:t>‹#›</a:t>
            </a:fld>
            <a:endParaRPr lang="en-US" dirty="0"/>
          </a:p>
        </p:txBody>
      </p:sp>
    </p:spTree>
    <p:extLst>
      <p:ext uri="{BB962C8B-B14F-4D97-AF65-F5344CB8AC3E}">
        <p14:creationId xmlns:p14="http://schemas.microsoft.com/office/powerpoint/2010/main" val="108634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3.jpe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3.jpe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2733D-2883-A64D-A94B-6998750A9F8A}"/>
              </a:ext>
            </a:extLst>
          </p:cNvPr>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F9BD8-11CE-AB4C-9D45-E5015DAE79FF}"/>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CB6FD-62BB-7548-BD28-09C1A9AFB239}"/>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BED8A-C591-6D47-B18A-6A85829122D9}" type="datetime1">
              <a:rPr lang="en-US" smtClean="0"/>
              <a:t>5/17/22</a:t>
            </a:fld>
            <a:endParaRPr lang="en-US" dirty="0"/>
          </a:p>
        </p:txBody>
      </p:sp>
      <p:sp>
        <p:nvSpPr>
          <p:cNvPr id="5" name="Footer Placeholder 4">
            <a:extLst>
              <a:ext uri="{FF2B5EF4-FFF2-40B4-BE49-F238E27FC236}">
                <a16:creationId xmlns:a16="http://schemas.microsoft.com/office/drawing/2014/main" id="{BD1FA1F9-8067-7D46-A6CC-25334A594C9C}"/>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FDA.gov</a:t>
            </a:r>
            <a:endParaRPr lang="en-US" dirty="0"/>
          </a:p>
        </p:txBody>
      </p:sp>
      <p:sp>
        <p:nvSpPr>
          <p:cNvPr id="6" name="Slide Number Placeholder 5">
            <a:extLst>
              <a:ext uri="{FF2B5EF4-FFF2-40B4-BE49-F238E27FC236}">
                <a16:creationId xmlns:a16="http://schemas.microsoft.com/office/drawing/2014/main" id="{06123EE0-8114-4E4B-831D-982EE6C8D0B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198EE-8763-CD46-9F79-12FD910E1728}" type="slidenum">
              <a:rPr lang="en-US" smtClean="0"/>
              <a:t>‹#›</a:t>
            </a:fld>
            <a:endParaRPr lang="en-US" dirty="0"/>
          </a:p>
        </p:txBody>
      </p:sp>
    </p:spTree>
    <p:extLst>
      <p:ext uri="{BB962C8B-B14F-4D97-AF65-F5344CB8AC3E}">
        <p14:creationId xmlns:p14="http://schemas.microsoft.com/office/powerpoint/2010/main" val="4164671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6"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41186D-DD93-4F7F-9586-3F877CF38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F3F8A7-8D93-40EA-AFDD-65799E663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95301-5156-4AE2-B1B5-33BEC4DFB9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12C2C-D4E9-3349-81DB-B586F22B164E}" type="datetime1">
              <a:rPr lang="en-US" smtClean="0"/>
              <a:t>5/17/22</a:t>
            </a:fld>
            <a:endParaRPr lang="en-US"/>
          </a:p>
        </p:txBody>
      </p:sp>
      <p:sp>
        <p:nvSpPr>
          <p:cNvPr id="5" name="Footer Placeholder 4">
            <a:extLst>
              <a:ext uri="{FF2B5EF4-FFF2-40B4-BE49-F238E27FC236}">
                <a16:creationId xmlns:a16="http://schemas.microsoft.com/office/drawing/2014/main" id="{DF0818AB-9363-4022-A275-033D30D710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FDA.gov</a:t>
            </a:r>
          </a:p>
        </p:txBody>
      </p:sp>
      <p:sp>
        <p:nvSpPr>
          <p:cNvPr id="6" name="Slide Number Placeholder 5">
            <a:extLst>
              <a:ext uri="{FF2B5EF4-FFF2-40B4-BE49-F238E27FC236}">
                <a16:creationId xmlns:a16="http://schemas.microsoft.com/office/drawing/2014/main" id="{CA1EDF0C-D5D7-4BFE-85D9-A87316F2F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AFCD21-90AD-40C4-A763-E5D38A542DA3}" type="slidenum">
              <a:rPr lang="en-US" smtClean="0"/>
              <a:t>‹#›</a:t>
            </a:fld>
            <a:endParaRPr lang="en-US"/>
          </a:p>
        </p:txBody>
      </p:sp>
    </p:spTree>
    <p:extLst>
      <p:ext uri="{BB962C8B-B14F-4D97-AF65-F5344CB8AC3E}">
        <p14:creationId xmlns:p14="http://schemas.microsoft.com/office/powerpoint/2010/main" val="86637927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6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79BBB2-AFE2-4DA7-BECF-810EFFBBF085}"/>
              </a:ext>
            </a:extLst>
          </p:cNvPr>
          <p:cNvSpPr>
            <a:spLocks noGrp="1" noChangeArrowheads="1"/>
          </p:cNvSpPr>
          <p:nvPr>
            <p:ph type="title"/>
          </p:nvPr>
        </p:nvSpPr>
        <p:spPr bwMode="auto">
          <a:xfrm>
            <a:off x="414867" y="154518"/>
            <a:ext cx="10670117" cy="9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D2A9B8C-EF7B-437D-81A5-B8099716BB6D}"/>
              </a:ext>
            </a:extLst>
          </p:cNvPr>
          <p:cNvSpPr>
            <a:spLocks noGrp="1" noChangeArrowheads="1"/>
          </p:cNvSpPr>
          <p:nvPr>
            <p:ph type="body" idx="1"/>
          </p:nvPr>
        </p:nvSpPr>
        <p:spPr bwMode="auto">
          <a:xfrm>
            <a:off x="414867" y="1409701"/>
            <a:ext cx="11362267"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descr="FDA_FullColor_Monogram.jpg">
            <a:extLst>
              <a:ext uri="{FF2B5EF4-FFF2-40B4-BE49-F238E27FC236}">
                <a16:creationId xmlns:a16="http://schemas.microsoft.com/office/drawing/2014/main" id="{AD475C3D-AB6C-4EC0-AC21-678E6865311D}"/>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60243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Lst>
  <p:txStyles>
    <p:titleStyle>
      <a:lvl1pPr algn="l" defTabSz="457189" rtl="0" eaLnBrk="0" fontAlgn="base" hangingPunct="0">
        <a:lnSpc>
          <a:spcPct val="90000"/>
        </a:lnSpc>
        <a:spcBef>
          <a:spcPct val="0"/>
        </a:spcBef>
        <a:spcAft>
          <a:spcPct val="0"/>
        </a:spcAft>
        <a:defRPr sz="3600" b="1" kern="1200">
          <a:solidFill>
            <a:srgbClr val="007CBA"/>
          </a:solidFill>
          <a:latin typeface="+mj-lt"/>
          <a:ea typeface="+mj-ea"/>
          <a:cs typeface="+mj-cs"/>
        </a:defRPr>
      </a:lvl1pPr>
      <a:lvl2pPr algn="l" defTabSz="457189" rtl="0" eaLnBrk="0" fontAlgn="base" hangingPunct="0">
        <a:lnSpc>
          <a:spcPct val="90000"/>
        </a:lnSpc>
        <a:spcBef>
          <a:spcPct val="0"/>
        </a:spcBef>
        <a:spcAft>
          <a:spcPct val="0"/>
        </a:spcAft>
        <a:defRPr sz="3600" b="1">
          <a:solidFill>
            <a:srgbClr val="007CBA"/>
          </a:solidFill>
          <a:latin typeface="Calibri" panose="020F0502020204030204" pitchFamily="34" charset="0"/>
        </a:defRPr>
      </a:lvl2pPr>
      <a:lvl3pPr algn="l" defTabSz="457189" rtl="0" eaLnBrk="0" fontAlgn="base" hangingPunct="0">
        <a:lnSpc>
          <a:spcPct val="90000"/>
        </a:lnSpc>
        <a:spcBef>
          <a:spcPct val="0"/>
        </a:spcBef>
        <a:spcAft>
          <a:spcPct val="0"/>
        </a:spcAft>
        <a:defRPr sz="3600" b="1">
          <a:solidFill>
            <a:srgbClr val="007CBA"/>
          </a:solidFill>
          <a:latin typeface="Calibri" panose="020F0502020204030204" pitchFamily="34" charset="0"/>
        </a:defRPr>
      </a:lvl3pPr>
      <a:lvl4pPr algn="l" defTabSz="457189" rtl="0" eaLnBrk="0" fontAlgn="base" hangingPunct="0">
        <a:lnSpc>
          <a:spcPct val="90000"/>
        </a:lnSpc>
        <a:spcBef>
          <a:spcPct val="0"/>
        </a:spcBef>
        <a:spcAft>
          <a:spcPct val="0"/>
        </a:spcAft>
        <a:defRPr sz="3600" b="1">
          <a:solidFill>
            <a:srgbClr val="007CBA"/>
          </a:solidFill>
          <a:latin typeface="Calibri" panose="020F0502020204030204" pitchFamily="34" charset="0"/>
        </a:defRPr>
      </a:lvl4pPr>
      <a:lvl5pPr algn="l" defTabSz="457189" rtl="0" eaLnBrk="0" fontAlgn="base" hangingPunct="0">
        <a:lnSpc>
          <a:spcPct val="90000"/>
        </a:lnSpc>
        <a:spcBef>
          <a:spcPct val="0"/>
        </a:spcBef>
        <a:spcAft>
          <a:spcPct val="0"/>
        </a:spcAft>
        <a:defRPr sz="3600" b="1">
          <a:solidFill>
            <a:srgbClr val="007CBA"/>
          </a:solidFill>
          <a:latin typeface="Calibri" panose="020F0502020204030204" pitchFamily="34" charset="0"/>
        </a:defRPr>
      </a:lvl5pPr>
      <a:lvl6pPr marL="609585" algn="l" defTabSz="457189" rtl="0" fontAlgn="base">
        <a:lnSpc>
          <a:spcPct val="90000"/>
        </a:lnSpc>
        <a:spcBef>
          <a:spcPct val="0"/>
        </a:spcBef>
        <a:spcAft>
          <a:spcPct val="0"/>
        </a:spcAft>
        <a:defRPr sz="3600" b="1">
          <a:solidFill>
            <a:srgbClr val="007CBA"/>
          </a:solidFill>
          <a:latin typeface="Calibri" panose="020F0502020204030204" pitchFamily="34" charset="0"/>
        </a:defRPr>
      </a:lvl6pPr>
      <a:lvl7pPr marL="1219170" algn="l" defTabSz="457189" rtl="0" fontAlgn="base">
        <a:lnSpc>
          <a:spcPct val="90000"/>
        </a:lnSpc>
        <a:spcBef>
          <a:spcPct val="0"/>
        </a:spcBef>
        <a:spcAft>
          <a:spcPct val="0"/>
        </a:spcAft>
        <a:defRPr sz="3600" b="1">
          <a:solidFill>
            <a:srgbClr val="007CBA"/>
          </a:solidFill>
          <a:latin typeface="Calibri" panose="020F0502020204030204" pitchFamily="34" charset="0"/>
        </a:defRPr>
      </a:lvl7pPr>
      <a:lvl8pPr marL="1828754" algn="l" defTabSz="457189" rtl="0" fontAlgn="base">
        <a:lnSpc>
          <a:spcPct val="90000"/>
        </a:lnSpc>
        <a:spcBef>
          <a:spcPct val="0"/>
        </a:spcBef>
        <a:spcAft>
          <a:spcPct val="0"/>
        </a:spcAft>
        <a:defRPr sz="3600" b="1">
          <a:solidFill>
            <a:srgbClr val="007CBA"/>
          </a:solidFill>
          <a:latin typeface="Calibri" panose="020F0502020204030204" pitchFamily="34" charset="0"/>
        </a:defRPr>
      </a:lvl8pPr>
      <a:lvl9pPr marL="2438339" algn="l" defTabSz="457189" rtl="0" fontAlgn="base">
        <a:lnSpc>
          <a:spcPct val="90000"/>
        </a:lnSpc>
        <a:spcBef>
          <a:spcPct val="0"/>
        </a:spcBef>
        <a:spcAft>
          <a:spcPct val="0"/>
        </a:spcAft>
        <a:defRPr sz="3600" b="1">
          <a:solidFill>
            <a:srgbClr val="007CBA"/>
          </a:solidFill>
          <a:latin typeface="Calibri" panose="020F0502020204030204" pitchFamily="34" charset="0"/>
        </a:defRPr>
      </a:lvl9pPr>
    </p:titleStyle>
    <p:bodyStyle>
      <a:lvl1pPr marL="342891" indent="-342891" algn="l" defTabSz="457189" rtl="0" eaLnBrk="0" fontAlgn="base" hangingPunct="0">
        <a:spcBef>
          <a:spcPts val="1800"/>
        </a:spcBef>
        <a:spcAft>
          <a:spcPct val="0"/>
        </a:spcAft>
        <a:buFont typeface="Arial" panose="020B0604020202020204" pitchFamily="34" charset="0"/>
        <a:buChar char="•"/>
        <a:defRPr b="1" kern="1200">
          <a:solidFill>
            <a:schemeClr val="tx1"/>
          </a:solidFill>
          <a:latin typeface="+mn-lt"/>
          <a:ea typeface="+mn-ea"/>
          <a:cs typeface="+mn-cs"/>
        </a:defRPr>
      </a:lvl1pPr>
      <a:lvl2pPr marL="742932" indent="-285744" algn="l" defTabSz="457189" rtl="0" eaLnBrk="0" fontAlgn="base" hangingPunct="0">
        <a:spcBef>
          <a:spcPct val="20000"/>
        </a:spcBef>
        <a:spcAft>
          <a:spcPct val="0"/>
        </a:spcAft>
        <a:buFont typeface="Arial" panose="020B0604020202020204" pitchFamily="34" charset="0"/>
        <a:buChar char="–"/>
        <a:defRPr b="1" kern="1200">
          <a:solidFill>
            <a:schemeClr val="tx1"/>
          </a:solidFill>
          <a:latin typeface="+mn-lt"/>
          <a:ea typeface="+mn-ea"/>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b="1" kern="1200">
          <a:solidFill>
            <a:schemeClr val="tx1"/>
          </a:solidFill>
          <a:latin typeface="+mn-lt"/>
          <a:ea typeface="+mn-ea"/>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b="1" kern="1200">
          <a:solidFill>
            <a:schemeClr val="tx1"/>
          </a:solidFill>
          <a:latin typeface="+mn-lt"/>
          <a:ea typeface="+mn-ea"/>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C979920-BD54-4967-9BBA-8A9216800A77}"/>
              </a:ext>
            </a:extLst>
          </p:cNvPr>
          <p:cNvSpPr>
            <a:spLocks noGrp="1" noChangeArrowheads="1"/>
          </p:cNvSpPr>
          <p:nvPr>
            <p:ph type="title"/>
          </p:nvPr>
        </p:nvSpPr>
        <p:spPr bwMode="auto">
          <a:xfrm>
            <a:off x="414867" y="154518"/>
            <a:ext cx="10670117" cy="9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C083357D-0BD0-4660-95FC-59A01F20A532}"/>
              </a:ext>
            </a:extLst>
          </p:cNvPr>
          <p:cNvSpPr>
            <a:spLocks noGrp="1" noChangeArrowheads="1"/>
          </p:cNvSpPr>
          <p:nvPr>
            <p:ph type="body" idx="1"/>
          </p:nvPr>
        </p:nvSpPr>
        <p:spPr bwMode="auto">
          <a:xfrm>
            <a:off x="414867" y="1409701"/>
            <a:ext cx="11362267"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4" descr="FDA_FullColor_Monogram.jpg">
            <a:extLst>
              <a:ext uri="{FF2B5EF4-FFF2-40B4-BE49-F238E27FC236}">
                <a16:creationId xmlns:a16="http://schemas.microsoft.com/office/drawing/2014/main" id="{EAE23D0E-3A86-4F50-A367-241EF3B2FB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31034" y="146051"/>
            <a:ext cx="804333" cy="96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60897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Lst>
  <p:txStyles>
    <p:titleStyle>
      <a:lvl1pPr algn="l" defTabSz="457189" rtl="0" fontAlgn="base">
        <a:lnSpc>
          <a:spcPct val="90000"/>
        </a:lnSpc>
        <a:spcBef>
          <a:spcPct val="0"/>
        </a:spcBef>
        <a:spcAft>
          <a:spcPct val="0"/>
        </a:spcAft>
        <a:defRPr sz="3600" b="1" kern="1200">
          <a:solidFill>
            <a:srgbClr val="007CBA"/>
          </a:solidFill>
          <a:latin typeface="+mj-lt"/>
          <a:ea typeface="+mj-ea"/>
          <a:cs typeface="+mj-cs"/>
        </a:defRPr>
      </a:lvl1pPr>
      <a:lvl2pPr algn="l" defTabSz="457189" rtl="0" fontAlgn="base">
        <a:lnSpc>
          <a:spcPct val="90000"/>
        </a:lnSpc>
        <a:spcBef>
          <a:spcPct val="0"/>
        </a:spcBef>
        <a:spcAft>
          <a:spcPct val="0"/>
        </a:spcAft>
        <a:defRPr sz="3600" b="1">
          <a:solidFill>
            <a:srgbClr val="007CBA"/>
          </a:solidFill>
          <a:latin typeface="Calibri" panose="020F0502020204030204" pitchFamily="34" charset="0"/>
        </a:defRPr>
      </a:lvl2pPr>
      <a:lvl3pPr algn="l" defTabSz="457189" rtl="0" fontAlgn="base">
        <a:lnSpc>
          <a:spcPct val="90000"/>
        </a:lnSpc>
        <a:spcBef>
          <a:spcPct val="0"/>
        </a:spcBef>
        <a:spcAft>
          <a:spcPct val="0"/>
        </a:spcAft>
        <a:defRPr sz="3600" b="1">
          <a:solidFill>
            <a:srgbClr val="007CBA"/>
          </a:solidFill>
          <a:latin typeface="Calibri" panose="020F0502020204030204" pitchFamily="34" charset="0"/>
        </a:defRPr>
      </a:lvl3pPr>
      <a:lvl4pPr algn="l" defTabSz="457189" rtl="0" fontAlgn="base">
        <a:lnSpc>
          <a:spcPct val="90000"/>
        </a:lnSpc>
        <a:spcBef>
          <a:spcPct val="0"/>
        </a:spcBef>
        <a:spcAft>
          <a:spcPct val="0"/>
        </a:spcAft>
        <a:defRPr sz="3600" b="1">
          <a:solidFill>
            <a:srgbClr val="007CBA"/>
          </a:solidFill>
          <a:latin typeface="Calibri" panose="020F0502020204030204" pitchFamily="34" charset="0"/>
        </a:defRPr>
      </a:lvl4pPr>
      <a:lvl5pPr algn="l" defTabSz="457189" rtl="0" fontAlgn="base">
        <a:lnSpc>
          <a:spcPct val="90000"/>
        </a:lnSpc>
        <a:spcBef>
          <a:spcPct val="0"/>
        </a:spcBef>
        <a:spcAft>
          <a:spcPct val="0"/>
        </a:spcAft>
        <a:defRPr sz="3600" b="1">
          <a:solidFill>
            <a:srgbClr val="007CBA"/>
          </a:solidFill>
          <a:latin typeface="Calibri" panose="020F0502020204030204" pitchFamily="34" charset="0"/>
        </a:defRPr>
      </a:lvl5pPr>
      <a:lvl6pPr marL="609585" algn="l" defTabSz="457189" rtl="0" fontAlgn="base">
        <a:lnSpc>
          <a:spcPct val="90000"/>
        </a:lnSpc>
        <a:spcBef>
          <a:spcPct val="0"/>
        </a:spcBef>
        <a:spcAft>
          <a:spcPct val="0"/>
        </a:spcAft>
        <a:defRPr sz="3600" b="1">
          <a:solidFill>
            <a:srgbClr val="007CBA"/>
          </a:solidFill>
          <a:latin typeface="Calibri" panose="020F0502020204030204" pitchFamily="34" charset="0"/>
        </a:defRPr>
      </a:lvl6pPr>
      <a:lvl7pPr marL="1219170" algn="l" defTabSz="457189" rtl="0" fontAlgn="base">
        <a:lnSpc>
          <a:spcPct val="90000"/>
        </a:lnSpc>
        <a:spcBef>
          <a:spcPct val="0"/>
        </a:spcBef>
        <a:spcAft>
          <a:spcPct val="0"/>
        </a:spcAft>
        <a:defRPr sz="3600" b="1">
          <a:solidFill>
            <a:srgbClr val="007CBA"/>
          </a:solidFill>
          <a:latin typeface="Calibri" panose="020F0502020204030204" pitchFamily="34" charset="0"/>
        </a:defRPr>
      </a:lvl7pPr>
      <a:lvl8pPr marL="1828754" algn="l" defTabSz="457189" rtl="0" fontAlgn="base">
        <a:lnSpc>
          <a:spcPct val="90000"/>
        </a:lnSpc>
        <a:spcBef>
          <a:spcPct val="0"/>
        </a:spcBef>
        <a:spcAft>
          <a:spcPct val="0"/>
        </a:spcAft>
        <a:defRPr sz="3600" b="1">
          <a:solidFill>
            <a:srgbClr val="007CBA"/>
          </a:solidFill>
          <a:latin typeface="Calibri" panose="020F0502020204030204" pitchFamily="34" charset="0"/>
        </a:defRPr>
      </a:lvl8pPr>
      <a:lvl9pPr marL="2438339" algn="l" defTabSz="457189" rtl="0" fontAlgn="base">
        <a:lnSpc>
          <a:spcPct val="90000"/>
        </a:lnSpc>
        <a:spcBef>
          <a:spcPct val="0"/>
        </a:spcBef>
        <a:spcAft>
          <a:spcPct val="0"/>
        </a:spcAft>
        <a:defRPr sz="3600" b="1">
          <a:solidFill>
            <a:srgbClr val="007CBA"/>
          </a:solidFill>
          <a:latin typeface="Calibri" panose="020F0502020204030204" pitchFamily="34" charset="0"/>
        </a:defRPr>
      </a:lvl9pPr>
    </p:titleStyle>
    <p:bodyStyle>
      <a:lvl1pPr marL="342891" indent="-342891" algn="l" defTabSz="457189" rtl="0" fontAlgn="base">
        <a:spcBef>
          <a:spcPts val="1800"/>
        </a:spcBef>
        <a:spcAft>
          <a:spcPct val="0"/>
        </a:spcAft>
        <a:buFont typeface="Arial" panose="020B0604020202020204" pitchFamily="34" charset="0"/>
        <a:buChar char="•"/>
        <a:defRPr b="1" kern="1200">
          <a:solidFill>
            <a:schemeClr val="tx1"/>
          </a:solidFill>
          <a:latin typeface="+mn-lt"/>
          <a:ea typeface="+mn-ea"/>
          <a:cs typeface="+mn-cs"/>
        </a:defRPr>
      </a:lvl1pPr>
      <a:lvl2pPr marL="742932" indent="-285744" algn="l" defTabSz="457189" rtl="0" fontAlgn="base">
        <a:spcBef>
          <a:spcPct val="20000"/>
        </a:spcBef>
        <a:spcAft>
          <a:spcPct val="0"/>
        </a:spcAft>
        <a:buFont typeface="Arial" panose="020B0604020202020204" pitchFamily="34" charset="0"/>
        <a:buChar char="–"/>
        <a:defRPr b="1" kern="1200">
          <a:solidFill>
            <a:schemeClr val="tx1"/>
          </a:solidFill>
          <a:latin typeface="+mn-lt"/>
          <a:ea typeface="+mn-ea"/>
          <a:cs typeface="+mn-cs"/>
        </a:defRPr>
      </a:lvl2pPr>
      <a:lvl3pPr marL="1142971" indent="-228594" algn="l" defTabSz="457189" rtl="0" fontAlgn="base">
        <a:spcBef>
          <a:spcPct val="20000"/>
        </a:spcBef>
        <a:spcAft>
          <a:spcPct val="0"/>
        </a:spcAft>
        <a:buFont typeface="Arial" panose="020B0604020202020204" pitchFamily="34" charset="0"/>
        <a:buChar char="•"/>
        <a:defRPr b="1" kern="1200">
          <a:solidFill>
            <a:schemeClr val="tx1"/>
          </a:solidFill>
          <a:latin typeface="+mn-lt"/>
          <a:ea typeface="+mn-ea"/>
          <a:cs typeface="+mn-cs"/>
        </a:defRPr>
      </a:lvl3pPr>
      <a:lvl4pPr marL="1600160" indent="-228594" algn="l" defTabSz="457189" rtl="0" fontAlgn="base">
        <a:spcBef>
          <a:spcPct val="20000"/>
        </a:spcBef>
        <a:spcAft>
          <a:spcPct val="0"/>
        </a:spcAft>
        <a:buFont typeface="Arial" panose="020B0604020202020204" pitchFamily="34" charset="0"/>
        <a:buChar char="–"/>
        <a:defRPr b="1" kern="1200">
          <a:solidFill>
            <a:schemeClr val="tx1"/>
          </a:solidFill>
          <a:latin typeface="+mn-lt"/>
          <a:ea typeface="+mn-ea"/>
          <a:cs typeface="+mn-cs"/>
        </a:defRPr>
      </a:lvl4pPr>
      <a:lvl5pPr marL="2057349" indent="-228594" algn="l" defTabSz="457189" rtl="0" fontAlgn="base">
        <a:spcBef>
          <a:spcPct val="20000"/>
        </a:spcBef>
        <a:spcAft>
          <a:spcPct val="0"/>
        </a:spcAft>
        <a:buFont typeface="Arial" panose="020B0604020202020204" pitchFamily="34" charset="0"/>
        <a:buChar char="»"/>
        <a:defRPr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nejm-org.proxy.lib.duke.edu/toc/nejm/375/24?query=article_issue_link" TargetMode="External"/><Relationship Id="rId2" Type="http://schemas.openxmlformats.org/officeDocument/2006/relationships/hyperlink" Target="https://www-nejm-org.proxy.lib.duke.edu/medical-articles/sounding-board" TargetMode="Externa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1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file:///\\localhost\http:\\tbn0.google.com\images" TargetMode="External"/><Relationship Id="rId17" Type="http://schemas.openxmlformats.org/officeDocument/2006/relationships/hyperlink" Target="http://images.google.com/imgres?imgurl=http://schoolstudio.typepad.com/health_and_wellness/images/2007/12/23/blood_cells_copy.jpg&amp;imgrefurl=http://schoolstudio.typepad.com/health_and_wellness/&amp;h=301&amp;w=400&amp;sz=34&amp;hl=en&amp;start=336&amp;um=1&amp;tbnid=DGEkZddKJ0_ZAM:&amp;tbnh=93&amp;tbnw=124&amp;prev=/images?q=blood+slides+images&amp;start=320&amp;ndsp=20&amp;um=1&amp;hl=en&amp;rlz=1T4SUNA_en___US210&amp;sa=N" TargetMode="External"/><Relationship Id="rId2" Type="http://schemas.openxmlformats.org/officeDocument/2006/relationships/image" Target="../media/image6.jpeg"/><Relationship Id="rId16"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10.jpeg"/><Relationship Id="rId11" Type="http://schemas.openxmlformats.org/officeDocument/2006/relationships/image" Target="../media/image14.jpeg"/><Relationship Id="rId5" Type="http://schemas.openxmlformats.org/officeDocument/2006/relationships/image" Target="../media/image9.jpeg"/><Relationship Id="rId15" Type="http://schemas.openxmlformats.org/officeDocument/2006/relationships/image" Target="../media/image17.jpeg"/><Relationship Id="rId10" Type="http://schemas.openxmlformats.org/officeDocument/2006/relationships/hyperlink" Target="http://www.google.com/imgres?imgurl=http://whyfiles.org/150alt_med2/images/injection.jpg&amp;imgrefurl=http://www.english-blog.com/archives/2005/11/diy_how_to_give_an_injection_with_a_hypodermic_needle.php&amp;h=172&amp;w=200&amp;sz=5&amp;tbnid=K8qEjVZ5_aQJ::&amp;tbnh=89&amp;tbnw=104&amp;prev=/images?q=hypodermic+injection+images&amp;hl=en&amp;sa=X&amp;oi=image_result&amp;resnum=2&amp;ct=image&amp;cd=1" TargetMode="External"/><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www.biblegateway.com/passage/?search=Genesis+11&amp;version=NIV" TargetMode="External"/><Relationship Id="rId2" Type="http://schemas.openxmlformats.org/officeDocument/2006/relationships/hyperlink" Target="https://www.biblegateway.com/passage/?search=Genesis%2011%3A1-9&amp;version=NIV#fen-NIV-276c"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hyperlink" Target="https://www.ncbi.nlm.nih.gov/labs/articles/23429165/"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lowersforsocrates.com/2018/08/12/disinformation-misinformation-malinformation-involves-framing/" TargetMode="Externa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sciencedirect.com/science/journal/07351097/76/3" TargetMode="Externa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www.sciencedirect.com/science/journal/07351097/76/3" TargetMode="External"/><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90EB6AE-B078-4328-B755-B4D8401FFB10}"/>
              </a:ext>
            </a:extLst>
          </p:cNvPr>
          <p:cNvSpPr>
            <a:spLocks noGrp="1"/>
          </p:cNvSpPr>
          <p:nvPr/>
        </p:nvSpPr>
        <p:spPr>
          <a:xfrm>
            <a:off x="1093076" y="1174426"/>
            <a:ext cx="9953296" cy="37597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spcBef>
                <a:spcPts val="0"/>
              </a:spcBef>
              <a:spcAft>
                <a:spcPts val="0"/>
              </a:spcAft>
            </a:pPr>
            <a:r>
              <a:rPr lang="en-US" sz="4500" b="1" dirty="0">
                <a:solidFill>
                  <a:srgbClr val="007CBA"/>
                </a:solidFill>
                <a:latin typeface="Helvetica Neue" panose="02000503000000020004"/>
                <a:ea typeface="Helvetica Neue" panose="02000503000000020004" pitchFamily="2" charset="0"/>
                <a:cs typeface="Helvetica Neue" panose="02000503000000020004" pitchFamily="2" charset="0"/>
              </a:rPr>
              <a:t>The Time is Now to Fix the Evidence Generation System</a:t>
            </a:r>
            <a:endParaRPr lang="en-US" sz="1800" dirty="0">
              <a:effectLst/>
              <a:latin typeface="Calibri" panose="020F0502020204030204" pitchFamily="34" charset="0"/>
              <a:ea typeface="Calibri" panose="020F0502020204030204" pitchFamily="34" charset="0"/>
            </a:endParaRPr>
          </a:p>
          <a:p>
            <a:pPr marL="0" marR="0" lvl="0" indent="0" algn="l" defTabSz="914423" rtl="0" eaLnBrk="1" fontAlgn="auto" latinLnBrk="0" hangingPunct="1">
              <a:lnSpc>
                <a:spcPct val="100000"/>
              </a:lnSpc>
              <a:spcBef>
                <a:spcPct val="0"/>
              </a:spcBef>
              <a:spcAft>
                <a:spcPts val="0"/>
              </a:spcAft>
              <a:buClrTx/>
              <a:buSzTx/>
              <a:buFontTx/>
              <a:buNone/>
              <a:tabLst/>
              <a:defRPr/>
            </a:pPr>
            <a:endParaRPr lang="en-US" sz="4500" b="1" dirty="0">
              <a:solidFill>
                <a:srgbClr val="007CBA"/>
              </a:solidFill>
              <a:latin typeface="Helvetica Neue" panose="02000503000000020004"/>
              <a:ea typeface="Helvetica Neue" panose="02000503000000020004" pitchFamily="2" charset="0"/>
              <a:cs typeface="Helvetica Neue" panose="02000503000000020004" pitchFamily="2" charset="0"/>
            </a:endParaRPr>
          </a:p>
          <a:p>
            <a:pPr marL="0" marR="0" lvl="0" indent="0" algn="l" defTabSz="914423" rtl="0" eaLnBrk="1" fontAlgn="auto" latinLnBrk="0" hangingPunct="1">
              <a:lnSpc>
                <a:spcPct val="9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007CBA"/>
              </a:solidFill>
              <a:effectLst/>
              <a:uLnTx/>
              <a:uFillTx/>
              <a:latin typeface="Helvetica Neue" panose="02000503000000020004"/>
              <a:ea typeface="Helvetica Neue" panose="02000503000000020004" pitchFamily="2" charset="0"/>
              <a:cs typeface="Helvetica Neue" panose="02000503000000020004" pitchFamily="2" charset="0"/>
            </a:endParaRPr>
          </a:p>
          <a:p>
            <a:pPr marL="0" marR="0" lvl="0" indent="0" algn="l" defTabSz="914423" rtl="0" eaLnBrk="1" fontAlgn="auto" latinLnBrk="0" hangingPunct="1">
              <a:lnSpc>
                <a:spcPct val="90000"/>
              </a:lnSpc>
              <a:spcBef>
                <a:spcPct val="0"/>
              </a:spcBef>
              <a:spcAft>
                <a:spcPts val="0"/>
              </a:spcAft>
              <a:buClrTx/>
              <a:buSzTx/>
              <a:buFontTx/>
              <a:buNone/>
              <a:tabLst/>
              <a:defRPr/>
            </a:pPr>
            <a:r>
              <a:rPr kumimoji="0" lang="en-US" sz="2800" b="1" u="none" strike="noStrike" kern="1200" cap="none" spc="0" normalizeH="0" baseline="0" noProof="0" dirty="0">
                <a:ln>
                  <a:noFill/>
                </a:ln>
                <a:solidFill>
                  <a:srgbClr val="007CBA"/>
                </a:solidFill>
                <a:effectLst/>
                <a:uLnTx/>
                <a:uFillTx/>
                <a:latin typeface="Helvetica Neue" panose="02000503000000020004"/>
                <a:ea typeface="Helvetica Neue" panose="02000503000000020004" pitchFamily="2" charset="0"/>
                <a:cs typeface="Helvetica Neue" panose="02000503000000020004" pitchFamily="2" charset="0"/>
              </a:rPr>
              <a:t>Robert M Califf, M.D.</a:t>
            </a:r>
          </a:p>
          <a:p>
            <a:pPr marL="0" marR="0" lvl="0" indent="0" algn="l" defTabSz="914423"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a:ln>
                  <a:noFill/>
                </a:ln>
                <a:solidFill>
                  <a:srgbClr val="007CBA"/>
                </a:solidFill>
                <a:effectLst/>
                <a:uLnTx/>
                <a:uFillTx/>
                <a:latin typeface="Helvetica Neue" panose="02000503000000020004"/>
                <a:ea typeface="Helvetica Neue" panose="02000503000000020004" pitchFamily="2" charset="0"/>
                <a:cs typeface="Helvetica Neue" panose="02000503000000020004" pitchFamily="2" charset="0"/>
              </a:rPr>
              <a:t>Commissioner of Food and Drugs</a:t>
            </a:r>
          </a:p>
        </p:txBody>
      </p:sp>
      <p:sp>
        <p:nvSpPr>
          <p:cNvPr id="6" name="TextBox 3">
            <a:extLst>
              <a:ext uri="{FF2B5EF4-FFF2-40B4-BE49-F238E27FC236}">
                <a16:creationId xmlns:a16="http://schemas.microsoft.com/office/drawing/2014/main" id="{FB2E21A9-6F00-AA49-B8A7-479B47680C5A}"/>
              </a:ext>
            </a:extLst>
          </p:cNvPr>
          <p:cNvSpPr txBox="1"/>
          <p:nvPr/>
        </p:nvSpPr>
        <p:spPr>
          <a:xfrm>
            <a:off x="1093076" y="5835636"/>
            <a:ext cx="393086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Society for Clinical Trials</a:t>
            </a:r>
          </a:p>
          <a:p>
            <a:pPr marL="0" marR="0" lvl="0" indent="0" algn="l" defTabSz="914423" rtl="0" eaLnBrk="1" fontAlgn="auto" latinLnBrk="0" hangingPunct="1">
              <a:lnSpc>
                <a:spcPct val="100000"/>
              </a:lnSpc>
              <a:spcBef>
                <a:spcPts val="0"/>
              </a:spcBef>
              <a:spcAft>
                <a:spcPts val="0"/>
              </a:spcAft>
              <a:buClrTx/>
              <a:buSzTx/>
              <a:buFontTx/>
              <a:buNone/>
              <a:tabLst/>
              <a:defRPr/>
            </a:pPr>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43</a:t>
            </a:r>
            <a:r>
              <a:rPr lang="en-US" baseline="30000"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rd</a:t>
            </a:r>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Annual Meeting</a:t>
            </a:r>
            <a:endPar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May 17, 2022 </a:t>
            </a:r>
          </a:p>
        </p:txBody>
      </p:sp>
      <p:sp>
        <p:nvSpPr>
          <p:cNvPr id="2" name="Footer Placeholder 1">
            <a:extLst>
              <a:ext uri="{FF2B5EF4-FFF2-40B4-BE49-F238E27FC236}">
                <a16:creationId xmlns:a16="http://schemas.microsoft.com/office/drawing/2014/main" id="{E71288E9-85CE-D3B4-04BB-4D5FAE598868}"/>
              </a:ext>
            </a:extLst>
          </p:cNvPr>
          <p:cNvSpPr>
            <a:spLocks noGrp="1"/>
          </p:cNvSpPr>
          <p:nvPr>
            <p:ph type="ftr" sz="quarter" idx="11"/>
          </p:nvPr>
        </p:nvSpPr>
        <p:spPr/>
        <p:txBody>
          <a:bodyPr/>
          <a:lstStyle/>
          <a:p>
            <a:r>
              <a:rPr lang="en-US"/>
              <a:t>FDA.gov</a:t>
            </a:r>
            <a:endParaRPr lang="en-US" dirty="0"/>
          </a:p>
        </p:txBody>
      </p:sp>
      <p:sp>
        <p:nvSpPr>
          <p:cNvPr id="3" name="Slide Number Placeholder 2">
            <a:extLst>
              <a:ext uri="{FF2B5EF4-FFF2-40B4-BE49-F238E27FC236}">
                <a16:creationId xmlns:a16="http://schemas.microsoft.com/office/drawing/2014/main" id="{78A9D489-CAD6-5F3C-9AD4-967DE0C17529}"/>
              </a:ext>
            </a:extLst>
          </p:cNvPr>
          <p:cNvSpPr>
            <a:spLocks noGrp="1"/>
          </p:cNvSpPr>
          <p:nvPr>
            <p:ph type="sldNum" sz="quarter" idx="12"/>
          </p:nvPr>
        </p:nvSpPr>
        <p:spPr/>
        <p:txBody>
          <a:bodyPr/>
          <a:lstStyle/>
          <a:p>
            <a:fld id="{183198EE-8763-CD46-9F79-12FD910E1728}" type="slidenum">
              <a:rPr lang="en-US" smtClean="0"/>
              <a:t>1</a:t>
            </a:fld>
            <a:endParaRPr lang="en-US" dirty="0"/>
          </a:p>
        </p:txBody>
      </p:sp>
    </p:spTree>
    <p:extLst>
      <p:ext uri="{BB962C8B-B14F-4D97-AF65-F5344CB8AC3E}">
        <p14:creationId xmlns:p14="http://schemas.microsoft.com/office/powerpoint/2010/main" val="1159525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A95319E-6CF6-8406-4DDB-11A279F2D331}"/>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5B09FD40-4D36-92CA-2133-43756963497C}"/>
              </a:ext>
            </a:extLst>
          </p:cNvPr>
          <p:cNvSpPr>
            <a:spLocks noGrp="1"/>
          </p:cNvSpPr>
          <p:nvPr>
            <p:ph type="sldNum" sz="quarter" idx="12"/>
          </p:nvPr>
        </p:nvSpPr>
        <p:spPr/>
        <p:txBody>
          <a:bodyPr/>
          <a:lstStyle/>
          <a:p>
            <a:fld id="{39AFCD21-90AD-40C4-A763-E5D38A542DA3}" type="slidenum">
              <a:rPr lang="en-US" smtClean="0"/>
              <a:t>10</a:t>
            </a:fld>
            <a:endParaRPr lang="en-US"/>
          </a:p>
        </p:txBody>
      </p:sp>
      <p:pic>
        <p:nvPicPr>
          <p:cNvPr id="7" name="Google Shape;1476;gda1e2fa3d8_0_15">
            <a:extLst>
              <a:ext uri="{FF2B5EF4-FFF2-40B4-BE49-F238E27FC236}">
                <a16:creationId xmlns:a16="http://schemas.microsoft.com/office/drawing/2014/main" id="{DE8CCE47-C817-9CDD-0396-6CD32836A223}"/>
              </a:ext>
            </a:extLst>
          </p:cNvPr>
          <p:cNvPicPr preferRelativeResize="0"/>
          <p:nvPr/>
        </p:nvPicPr>
        <p:blipFill rotWithShape="1">
          <a:blip r:embed="rId2">
            <a:alphaModFix/>
          </a:blip>
          <a:srcRect/>
          <a:stretch/>
        </p:blipFill>
        <p:spPr>
          <a:xfrm>
            <a:off x="1974193" y="545152"/>
            <a:ext cx="8243613" cy="5438013"/>
          </a:xfrm>
          <a:prstGeom prst="rect">
            <a:avLst/>
          </a:prstGeom>
          <a:noFill/>
          <a:ln>
            <a:noFill/>
          </a:ln>
        </p:spPr>
      </p:pic>
    </p:spTree>
    <p:extLst>
      <p:ext uri="{BB962C8B-B14F-4D97-AF65-F5344CB8AC3E}">
        <p14:creationId xmlns:p14="http://schemas.microsoft.com/office/powerpoint/2010/main" val="390887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33D0555-5DF9-47E5-1D7F-97B504B5FB07}"/>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54E58640-C7FA-8768-5617-D46006CD7AB0}"/>
              </a:ext>
            </a:extLst>
          </p:cNvPr>
          <p:cNvSpPr>
            <a:spLocks noGrp="1"/>
          </p:cNvSpPr>
          <p:nvPr>
            <p:ph type="sldNum" sz="quarter" idx="12"/>
          </p:nvPr>
        </p:nvSpPr>
        <p:spPr/>
        <p:txBody>
          <a:bodyPr/>
          <a:lstStyle/>
          <a:p>
            <a:fld id="{39AFCD21-90AD-40C4-A763-E5D38A542DA3}" type="slidenum">
              <a:rPr lang="en-US" smtClean="0"/>
              <a:t>11</a:t>
            </a:fld>
            <a:endParaRPr lang="en-US"/>
          </a:p>
        </p:txBody>
      </p:sp>
      <p:pic>
        <p:nvPicPr>
          <p:cNvPr id="8" name="Google Shape;135;p25">
            <a:extLst>
              <a:ext uri="{FF2B5EF4-FFF2-40B4-BE49-F238E27FC236}">
                <a16:creationId xmlns:a16="http://schemas.microsoft.com/office/drawing/2014/main" id="{61594357-4F77-7519-5C92-BE1135688F86}"/>
              </a:ext>
            </a:extLst>
          </p:cNvPr>
          <p:cNvPicPr preferRelativeResize="0"/>
          <p:nvPr/>
        </p:nvPicPr>
        <p:blipFill rotWithShape="1">
          <a:blip r:embed="rId2">
            <a:alphaModFix/>
          </a:blip>
          <a:srcRect/>
          <a:stretch/>
        </p:blipFill>
        <p:spPr>
          <a:xfrm>
            <a:off x="1784733" y="897858"/>
            <a:ext cx="8637224" cy="5219164"/>
          </a:xfrm>
          <a:prstGeom prst="rect">
            <a:avLst/>
          </a:prstGeom>
          <a:noFill/>
          <a:ln>
            <a:noFill/>
          </a:ln>
        </p:spPr>
      </p:pic>
    </p:spTree>
    <p:extLst>
      <p:ext uri="{BB962C8B-B14F-4D97-AF65-F5344CB8AC3E}">
        <p14:creationId xmlns:p14="http://schemas.microsoft.com/office/powerpoint/2010/main" val="1013164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33D0555-5DF9-47E5-1D7F-97B504B5FB07}"/>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54E58640-C7FA-8768-5617-D46006CD7AB0}"/>
              </a:ext>
            </a:extLst>
          </p:cNvPr>
          <p:cNvSpPr>
            <a:spLocks noGrp="1"/>
          </p:cNvSpPr>
          <p:nvPr>
            <p:ph type="sldNum" sz="quarter" idx="12"/>
          </p:nvPr>
        </p:nvSpPr>
        <p:spPr/>
        <p:txBody>
          <a:bodyPr/>
          <a:lstStyle/>
          <a:p>
            <a:fld id="{39AFCD21-90AD-40C4-A763-E5D38A542DA3}" type="slidenum">
              <a:rPr lang="en-US" smtClean="0"/>
              <a:t>12</a:t>
            </a:fld>
            <a:endParaRPr lang="en-US"/>
          </a:p>
        </p:txBody>
      </p:sp>
      <p:sp>
        <p:nvSpPr>
          <p:cNvPr id="9" name="Google Shape;141;p26">
            <a:extLst>
              <a:ext uri="{FF2B5EF4-FFF2-40B4-BE49-F238E27FC236}">
                <a16:creationId xmlns:a16="http://schemas.microsoft.com/office/drawing/2014/main" id="{EDB49FB2-F75C-3EE5-49AE-83164704BFFE}"/>
              </a:ext>
            </a:extLst>
          </p:cNvPr>
          <p:cNvSpPr txBox="1"/>
          <p:nvPr/>
        </p:nvSpPr>
        <p:spPr>
          <a:xfrm>
            <a:off x="49800" y="968033"/>
            <a:ext cx="12082400" cy="668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800" b="1" i="0" u="none" strike="noStrike" kern="1200" cap="none" spc="0" normalizeH="0" baseline="0" noProof="0" dirty="0">
                <a:ln>
                  <a:noFill/>
                </a:ln>
                <a:solidFill>
                  <a:srgbClr val="0F1866"/>
                </a:solidFill>
                <a:effectLst/>
                <a:uLnTx/>
                <a:uFillTx/>
                <a:latin typeface="Calibri"/>
                <a:ea typeface="Calibri"/>
                <a:cs typeface="Calibri"/>
                <a:sym typeface="Calibri"/>
              </a:rPr>
              <a:t>Life expectancy at birth in the United States, by race and ethnicity, </a:t>
            </a:r>
            <a:endParaRPr kumimoji="0" sz="2800" b="1" i="0" u="none" strike="noStrike" kern="1200" cap="none" spc="0" normalizeH="0" baseline="0" noProof="0" dirty="0">
              <a:ln>
                <a:noFill/>
              </a:ln>
              <a:solidFill>
                <a:srgbClr val="0F1866"/>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800" b="1" i="0" u="none" strike="noStrike" kern="1200" cap="none" spc="0" normalizeH="0" baseline="0" noProof="0" dirty="0">
                <a:ln>
                  <a:noFill/>
                </a:ln>
                <a:solidFill>
                  <a:srgbClr val="0F1866"/>
                </a:solidFill>
                <a:effectLst/>
                <a:uLnTx/>
                <a:uFillTx/>
                <a:latin typeface="Calibri"/>
                <a:ea typeface="Calibri"/>
                <a:cs typeface="Calibri"/>
                <a:sym typeface="Calibri"/>
              </a:rPr>
              <a:t>and in peer countries for years 2010-18 and 2020. </a:t>
            </a:r>
            <a:endParaRPr kumimoji="0" sz="2800" b="1" i="0" u="none" strike="noStrike" kern="1200" cap="none" spc="0" normalizeH="0" baseline="0" noProof="0" dirty="0">
              <a:ln>
                <a:noFill/>
              </a:ln>
              <a:solidFill>
                <a:srgbClr val="0F1866"/>
              </a:solidFill>
              <a:effectLst/>
              <a:uLnTx/>
              <a:uFillTx/>
              <a:latin typeface="Calibri"/>
              <a:ea typeface="Calibri"/>
              <a:cs typeface="Calibri"/>
              <a:sym typeface="Calibri"/>
            </a:endParaRPr>
          </a:p>
        </p:txBody>
      </p:sp>
      <p:pic>
        <p:nvPicPr>
          <p:cNvPr id="12" name="Google Shape;142;p26">
            <a:extLst>
              <a:ext uri="{FF2B5EF4-FFF2-40B4-BE49-F238E27FC236}">
                <a16:creationId xmlns:a16="http://schemas.microsoft.com/office/drawing/2014/main" id="{DAC839C0-E70F-DC82-D04A-617EE5E78FC8}"/>
              </a:ext>
            </a:extLst>
          </p:cNvPr>
          <p:cNvPicPr preferRelativeResize="0"/>
          <p:nvPr/>
        </p:nvPicPr>
        <p:blipFill rotWithShape="1">
          <a:blip r:embed="rId2">
            <a:alphaModFix/>
          </a:blip>
          <a:srcRect/>
          <a:stretch/>
        </p:blipFill>
        <p:spPr>
          <a:xfrm>
            <a:off x="2775615" y="1908825"/>
            <a:ext cx="6640770" cy="4179924"/>
          </a:xfrm>
          <a:prstGeom prst="rect">
            <a:avLst/>
          </a:prstGeom>
          <a:noFill/>
          <a:ln>
            <a:noFill/>
          </a:ln>
        </p:spPr>
      </p:pic>
    </p:spTree>
    <p:extLst>
      <p:ext uri="{BB962C8B-B14F-4D97-AF65-F5344CB8AC3E}">
        <p14:creationId xmlns:p14="http://schemas.microsoft.com/office/powerpoint/2010/main" val="325262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82FCD46-C7E3-F14E-E452-D024C5B4819B}"/>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FD475BB7-BD02-A3B4-E92F-965BCD7E9EEE}"/>
              </a:ext>
            </a:extLst>
          </p:cNvPr>
          <p:cNvSpPr>
            <a:spLocks noGrp="1"/>
          </p:cNvSpPr>
          <p:nvPr>
            <p:ph type="sldNum" sz="quarter" idx="12"/>
          </p:nvPr>
        </p:nvSpPr>
        <p:spPr/>
        <p:txBody>
          <a:bodyPr/>
          <a:lstStyle/>
          <a:p>
            <a:fld id="{39AFCD21-90AD-40C4-A763-E5D38A542DA3}" type="slidenum">
              <a:rPr lang="en-US" smtClean="0"/>
              <a:t>13</a:t>
            </a:fld>
            <a:endParaRPr lang="en-US"/>
          </a:p>
        </p:txBody>
      </p:sp>
      <p:pic>
        <p:nvPicPr>
          <p:cNvPr id="7" name="Google Shape;1490;gda1e2fa3d8_0_23">
            <a:extLst>
              <a:ext uri="{FF2B5EF4-FFF2-40B4-BE49-F238E27FC236}">
                <a16:creationId xmlns:a16="http://schemas.microsoft.com/office/drawing/2014/main" id="{61619955-72B6-6EBC-2474-3BD30F0F510A}"/>
              </a:ext>
            </a:extLst>
          </p:cNvPr>
          <p:cNvPicPr preferRelativeResize="0"/>
          <p:nvPr/>
        </p:nvPicPr>
        <p:blipFill rotWithShape="1">
          <a:blip r:embed="rId2">
            <a:alphaModFix/>
          </a:blip>
          <a:srcRect/>
          <a:stretch/>
        </p:blipFill>
        <p:spPr>
          <a:xfrm>
            <a:off x="2589108" y="267047"/>
            <a:ext cx="7013784" cy="5842517"/>
          </a:xfrm>
          <a:prstGeom prst="rect">
            <a:avLst/>
          </a:prstGeom>
          <a:noFill/>
          <a:ln>
            <a:noFill/>
          </a:ln>
        </p:spPr>
      </p:pic>
    </p:spTree>
    <p:extLst>
      <p:ext uri="{BB962C8B-B14F-4D97-AF65-F5344CB8AC3E}">
        <p14:creationId xmlns:p14="http://schemas.microsoft.com/office/powerpoint/2010/main" val="2893869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D54933C-96E0-9B77-3BD8-9CBF507029E6}"/>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D26A7930-11B5-FAEA-C2AF-6A4913D45B30}"/>
              </a:ext>
            </a:extLst>
          </p:cNvPr>
          <p:cNvSpPr>
            <a:spLocks noGrp="1"/>
          </p:cNvSpPr>
          <p:nvPr>
            <p:ph type="sldNum" sz="quarter" idx="12"/>
          </p:nvPr>
        </p:nvSpPr>
        <p:spPr/>
        <p:txBody>
          <a:bodyPr/>
          <a:lstStyle/>
          <a:p>
            <a:fld id="{39AFCD21-90AD-40C4-A763-E5D38A542DA3}" type="slidenum">
              <a:rPr lang="en-US" smtClean="0"/>
              <a:t>14</a:t>
            </a:fld>
            <a:endParaRPr lang="en-US"/>
          </a:p>
        </p:txBody>
      </p:sp>
      <p:sp>
        <p:nvSpPr>
          <p:cNvPr id="7" name="Google Shape;1495;p5">
            <a:extLst>
              <a:ext uri="{FF2B5EF4-FFF2-40B4-BE49-F238E27FC236}">
                <a16:creationId xmlns:a16="http://schemas.microsoft.com/office/drawing/2014/main" id="{67729DF5-8F63-BB8F-D0CF-A4B6889D5F5D}"/>
              </a:ext>
            </a:extLst>
          </p:cNvPr>
          <p:cNvSpPr txBox="1">
            <a:spLocks noGrp="1"/>
          </p:cNvSpPr>
          <p:nvPr>
            <p:ph type="title"/>
          </p:nvPr>
        </p:nvSpPr>
        <p:spPr>
          <a:xfrm>
            <a:off x="788615" y="299917"/>
            <a:ext cx="10794000" cy="777185"/>
          </a:xfrm>
          <a:prstGeom prst="rect">
            <a:avLst/>
          </a:prstGeom>
          <a:noFill/>
          <a:ln>
            <a:noFill/>
          </a:ln>
        </p:spPr>
        <p:txBody>
          <a:bodyPr spcFirstLastPara="1" wrap="square" lIns="0" tIns="45700" rIns="0" bIns="45700" anchor="b" anchorCtr="0">
            <a:noAutofit/>
          </a:bodyPr>
          <a:lstStyle/>
          <a:p>
            <a:pPr>
              <a:buSzPts val="2400"/>
            </a:pPr>
            <a:r>
              <a:rPr lang="en" sz="2933" dirty="0">
                <a:solidFill>
                  <a:srgbClr val="2A1568"/>
                </a:solidFill>
                <a:latin typeface="Montserrat Medium"/>
                <a:ea typeface="Montserrat Medium"/>
                <a:cs typeface="Montserrat Medium"/>
                <a:sym typeface="Montserrat Medium"/>
              </a:rPr>
              <a:t>Life Expectancy at Birth by County, 2014</a:t>
            </a:r>
            <a:endParaRPr sz="2933" dirty="0">
              <a:solidFill>
                <a:srgbClr val="2A1568"/>
              </a:solidFill>
              <a:latin typeface="Montserrat Medium"/>
              <a:ea typeface="Montserrat Medium"/>
              <a:cs typeface="Montserrat Medium"/>
              <a:sym typeface="Montserrat Medium"/>
            </a:endParaRPr>
          </a:p>
        </p:txBody>
      </p:sp>
      <p:sp>
        <p:nvSpPr>
          <p:cNvPr id="8" name="Google Shape;1496;p5">
            <a:extLst>
              <a:ext uri="{FF2B5EF4-FFF2-40B4-BE49-F238E27FC236}">
                <a16:creationId xmlns:a16="http://schemas.microsoft.com/office/drawing/2014/main" id="{31431F57-6305-DF07-A2C6-7F5D2EE04C68}"/>
              </a:ext>
            </a:extLst>
          </p:cNvPr>
          <p:cNvSpPr txBox="1">
            <a:spLocks/>
          </p:cNvSpPr>
          <p:nvPr/>
        </p:nvSpPr>
        <p:spPr>
          <a:xfrm>
            <a:off x="838200" y="1416953"/>
            <a:ext cx="5257800" cy="4089200"/>
          </a:xfrm>
          <a:prstGeom prst="rect">
            <a:avLst/>
          </a:prstGeom>
          <a:noFill/>
          <a:ln>
            <a:noFill/>
          </a:ln>
        </p:spPr>
        <p:txBody>
          <a:bodyPr spcFirstLastPara="1" vert="horz" wrap="square" lIns="0" tIns="228633" rIns="0"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rgbClr val="434343"/>
                </a:solidFill>
                <a:latin typeface="Karla"/>
                <a:ea typeface="Karla"/>
                <a:cs typeface="Karla"/>
                <a:sym typeface="Karla"/>
              </a:rPr>
              <a:t>Counties in South Dakota and North Dakota had the lowest life expectancy, and counties along the lower half of the Mississippi, in eastern Kentucky, and southwestern West Virginia also had very low life expectancy compared with the rest of the country</a:t>
            </a:r>
          </a:p>
          <a:p>
            <a:pPr marL="0" indent="0">
              <a:spcBef>
                <a:spcPts val="2133"/>
              </a:spcBef>
              <a:buFont typeface="Arial" panose="020B0604020202020204" pitchFamily="34" charset="0"/>
              <a:buNone/>
            </a:pPr>
            <a:r>
              <a:rPr lang="en-US" sz="1600" dirty="0">
                <a:solidFill>
                  <a:srgbClr val="434343"/>
                </a:solidFill>
                <a:latin typeface="Karla"/>
                <a:ea typeface="Karla"/>
                <a:cs typeface="Karla"/>
                <a:sym typeface="Karla"/>
              </a:rPr>
              <a:t>Counties in central Colorado had the highest life expectancies</a:t>
            </a:r>
          </a:p>
          <a:p>
            <a:pPr marL="0" indent="0">
              <a:spcBef>
                <a:spcPts val="2133"/>
              </a:spcBef>
              <a:buFont typeface="Arial" panose="020B0604020202020204" pitchFamily="34" charset="0"/>
              <a:buNone/>
            </a:pPr>
            <a:endParaRPr lang="en-US" dirty="0"/>
          </a:p>
          <a:p>
            <a:pPr marL="237061" indent="0">
              <a:spcBef>
                <a:spcPts val="2133"/>
              </a:spcBef>
              <a:buFont typeface="Arial" panose="020B0604020202020204" pitchFamily="34" charset="0"/>
              <a:buNone/>
            </a:pPr>
            <a:endParaRPr lang="en-US" dirty="0"/>
          </a:p>
        </p:txBody>
      </p:sp>
      <p:sp>
        <p:nvSpPr>
          <p:cNvPr id="9" name="Google Shape;1497;p5">
            <a:extLst>
              <a:ext uri="{FF2B5EF4-FFF2-40B4-BE49-F238E27FC236}">
                <a16:creationId xmlns:a16="http://schemas.microsoft.com/office/drawing/2014/main" id="{774F3307-C094-E91B-8380-9B7E6897E0DC}"/>
              </a:ext>
            </a:extLst>
          </p:cNvPr>
          <p:cNvSpPr txBox="1"/>
          <p:nvPr/>
        </p:nvSpPr>
        <p:spPr>
          <a:xfrm>
            <a:off x="-459253" y="5693055"/>
            <a:ext cx="8995626" cy="446833"/>
          </a:xfrm>
          <a:prstGeom prst="rect">
            <a:avLst/>
          </a:prstGeom>
          <a:noFill/>
          <a:ln>
            <a:noFill/>
          </a:ln>
        </p:spPr>
        <p:txBody>
          <a:bodyPr spcFirstLastPara="1" wrap="square" lIns="342967" tIns="0" rIns="342967" bIns="0" anchor="ctr" anchorCtr="0">
            <a:noAutofit/>
          </a:bodyPr>
          <a:lstStyle/>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r>
              <a:rPr kumimoji="0" lang="en" sz="1000" b="0" i="1" u="none" strike="noStrike" kern="0" cap="none" spc="0" normalizeH="0" baseline="0" noProof="0" dirty="0">
                <a:ln>
                  <a:noFill/>
                </a:ln>
                <a:solidFill>
                  <a:srgbClr val="999999"/>
                </a:solidFill>
                <a:effectLst/>
                <a:uLnTx/>
                <a:uFillTx/>
                <a:latin typeface="Arial"/>
                <a:ea typeface="Arial"/>
                <a:cs typeface="Arial"/>
                <a:sym typeface="Arial"/>
              </a:rPr>
              <a:t>Source:  Dwyer-Lindgren L, et al. Inequalities in life expectancy among US counties, 1980 to 2014 - temporal trends and key drivers.</a:t>
            </a:r>
            <a:endParaRPr kumimoji="0" sz="1000" b="0" i="1" u="none" strike="noStrike" kern="0" cap="none" spc="0" normalizeH="0" baseline="0" noProof="0" dirty="0">
              <a:ln>
                <a:noFill/>
              </a:ln>
              <a:solidFill>
                <a:srgbClr val="999999"/>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r>
              <a:rPr kumimoji="0" lang="en" sz="1000" b="0" i="1" u="none" strike="noStrike" kern="0" cap="none" spc="0" normalizeH="0" baseline="0" noProof="0" dirty="0">
                <a:ln>
                  <a:noFill/>
                </a:ln>
                <a:solidFill>
                  <a:srgbClr val="999999"/>
                </a:solidFill>
                <a:effectLst/>
                <a:uLnTx/>
                <a:uFillTx/>
                <a:latin typeface="Arial"/>
                <a:ea typeface="Arial"/>
                <a:cs typeface="Arial"/>
                <a:sym typeface="Arial"/>
              </a:rPr>
              <a:t>JAMA Intern Med. 2017;177:1003-11. doi:10.1001/jamainternmed.2017.0918</a:t>
            </a:r>
            <a:endParaRPr kumimoji="0" sz="1000" b="0" i="1" u="none" strike="noStrike" kern="0" cap="none" spc="0" normalizeH="0" baseline="0" noProof="0" dirty="0">
              <a:ln>
                <a:noFill/>
              </a:ln>
              <a:solidFill>
                <a:srgbClr val="999999"/>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endParaRPr kumimoji="0" sz="1200" b="0" i="1" u="none" strike="noStrike" kern="0" cap="none" spc="0" normalizeH="0" baseline="0" noProof="0" dirty="0">
              <a:ln>
                <a:noFill/>
              </a:ln>
              <a:solidFill>
                <a:srgbClr val="999999"/>
              </a:solidFill>
              <a:effectLst/>
              <a:uLnTx/>
              <a:uFillTx/>
              <a:latin typeface="Arial"/>
              <a:ea typeface="Arial"/>
              <a:cs typeface="Arial"/>
              <a:sym typeface="Arial"/>
            </a:endParaRPr>
          </a:p>
        </p:txBody>
      </p:sp>
      <p:pic>
        <p:nvPicPr>
          <p:cNvPr id="10" name="Google Shape;1498;p5">
            <a:extLst>
              <a:ext uri="{FF2B5EF4-FFF2-40B4-BE49-F238E27FC236}">
                <a16:creationId xmlns:a16="http://schemas.microsoft.com/office/drawing/2014/main" id="{1954F1E2-3F86-134B-AB70-CD4757804700}"/>
              </a:ext>
            </a:extLst>
          </p:cNvPr>
          <p:cNvPicPr preferRelativeResize="0"/>
          <p:nvPr/>
        </p:nvPicPr>
        <p:blipFill rotWithShape="1">
          <a:blip r:embed="rId2">
            <a:alphaModFix/>
          </a:blip>
          <a:srcRect/>
          <a:stretch/>
        </p:blipFill>
        <p:spPr>
          <a:xfrm>
            <a:off x="6096000" y="1768240"/>
            <a:ext cx="5620924" cy="3810182"/>
          </a:xfrm>
          <a:prstGeom prst="rect">
            <a:avLst/>
          </a:prstGeom>
          <a:noFill/>
          <a:ln>
            <a:noFill/>
          </a:ln>
        </p:spPr>
      </p:pic>
      <p:pic>
        <p:nvPicPr>
          <p:cNvPr id="11" name="Google Shape;1499;p5">
            <a:extLst>
              <a:ext uri="{FF2B5EF4-FFF2-40B4-BE49-F238E27FC236}">
                <a16:creationId xmlns:a16="http://schemas.microsoft.com/office/drawing/2014/main" id="{A4EA768C-5C3C-332C-87D9-C330187A8F25}"/>
              </a:ext>
            </a:extLst>
          </p:cNvPr>
          <p:cNvPicPr preferRelativeResize="0"/>
          <p:nvPr/>
        </p:nvPicPr>
        <p:blipFill rotWithShape="1">
          <a:blip r:embed="rId3">
            <a:alphaModFix/>
          </a:blip>
          <a:srcRect/>
          <a:stretch/>
        </p:blipFill>
        <p:spPr>
          <a:xfrm>
            <a:off x="6974705" y="1305909"/>
            <a:ext cx="4324209" cy="502727"/>
          </a:xfrm>
          <a:prstGeom prst="rect">
            <a:avLst/>
          </a:prstGeom>
          <a:noFill/>
          <a:ln>
            <a:noFill/>
          </a:ln>
        </p:spPr>
      </p:pic>
      <p:cxnSp>
        <p:nvCxnSpPr>
          <p:cNvPr id="13" name="Google Shape;1501;p5">
            <a:extLst>
              <a:ext uri="{FF2B5EF4-FFF2-40B4-BE49-F238E27FC236}">
                <a16:creationId xmlns:a16="http://schemas.microsoft.com/office/drawing/2014/main" id="{2BA745F6-B39D-C8A6-27DC-6A7C799FE1F8}"/>
              </a:ext>
            </a:extLst>
          </p:cNvPr>
          <p:cNvCxnSpPr/>
          <p:nvPr/>
        </p:nvCxnSpPr>
        <p:spPr>
          <a:xfrm>
            <a:off x="847738" y="1164945"/>
            <a:ext cx="10984800" cy="13200"/>
          </a:xfrm>
          <a:prstGeom prst="straightConnector1">
            <a:avLst/>
          </a:prstGeom>
          <a:noFill/>
          <a:ln w="9525" cap="flat" cmpd="sng">
            <a:solidFill>
              <a:srgbClr val="5F7C8A"/>
            </a:solidFill>
            <a:prstDash val="dot"/>
            <a:round/>
            <a:headEnd type="none" w="sm" len="sm"/>
            <a:tailEnd type="none" w="sm" len="sm"/>
          </a:ln>
        </p:spPr>
      </p:cxnSp>
    </p:spTree>
    <p:extLst>
      <p:ext uri="{BB962C8B-B14F-4D97-AF65-F5344CB8AC3E}">
        <p14:creationId xmlns:p14="http://schemas.microsoft.com/office/powerpoint/2010/main" val="209860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D54933C-96E0-9B77-3BD8-9CBF507029E6}"/>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D26A7930-11B5-FAEA-C2AF-6A4913D45B30}"/>
              </a:ext>
            </a:extLst>
          </p:cNvPr>
          <p:cNvSpPr>
            <a:spLocks noGrp="1"/>
          </p:cNvSpPr>
          <p:nvPr>
            <p:ph type="sldNum" sz="quarter" idx="12"/>
          </p:nvPr>
        </p:nvSpPr>
        <p:spPr/>
        <p:txBody>
          <a:bodyPr/>
          <a:lstStyle/>
          <a:p>
            <a:fld id="{39AFCD21-90AD-40C4-A763-E5D38A542DA3}" type="slidenum">
              <a:rPr lang="en-US" smtClean="0"/>
              <a:t>15</a:t>
            </a:fld>
            <a:endParaRPr lang="en-US"/>
          </a:p>
        </p:txBody>
      </p:sp>
      <p:cxnSp>
        <p:nvCxnSpPr>
          <p:cNvPr id="13" name="Google Shape;1501;p5">
            <a:extLst>
              <a:ext uri="{FF2B5EF4-FFF2-40B4-BE49-F238E27FC236}">
                <a16:creationId xmlns:a16="http://schemas.microsoft.com/office/drawing/2014/main" id="{2BA745F6-B39D-C8A6-27DC-6A7C799FE1F8}"/>
              </a:ext>
            </a:extLst>
          </p:cNvPr>
          <p:cNvCxnSpPr/>
          <p:nvPr/>
        </p:nvCxnSpPr>
        <p:spPr>
          <a:xfrm>
            <a:off x="847738" y="1164945"/>
            <a:ext cx="10984800" cy="13200"/>
          </a:xfrm>
          <a:prstGeom prst="straightConnector1">
            <a:avLst/>
          </a:prstGeom>
          <a:noFill/>
          <a:ln w="9525" cap="flat" cmpd="sng">
            <a:solidFill>
              <a:srgbClr val="5F7C8A"/>
            </a:solidFill>
            <a:prstDash val="dot"/>
            <a:round/>
            <a:headEnd type="none" w="sm" len="sm"/>
            <a:tailEnd type="none" w="sm" len="sm"/>
          </a:ln>
        </p:spPr>
      </p:cxnSp>
      <p:sp>
        <p:nvSpPr>
          <p:cNvPr id="14" name="Google Shape;1506;p6">
            <a:extLst>
              <a:ext uri="{FF2B5EF4-FFF2-40B4-BE49-F238E27FC236}">
                <a16:creationId xmlns:a16="http://schemas.microsoft.com/office/drawing/2014/main" id="{E80FDF77-9DB7-0B90-4375-5E67B2DDF14E}"/>
              </a:ext>
            </a:extLst>
          </p:cNvPr>
          <p:cNvSpPr txBox="1">
            <a:spLocks noGrp="1"/>
          </p:cNvSpPr>
          <p:nvPr>
            <p:ph type="title"/>
          </p:nvPr>
        </p:nvSpPr>
        <p:spPr>
          <a:xfrm>
            <a:off x="619633" y="-203200"/>
            <a:ext cx="11795600" cy="1371600"/>
          </a:xfrm>
          <a:prstGeom prst="rect">
            <a:avLst/>
          </a:prstGeom>
          <a:noFill/>
          <a:ln>
            <a:noFill/>
          </a:ln>
        </p:spPr>
        <p:txBody>
          <a:bodyPr spcFirstLastPara="1" wrap="square" lIns="0" tIns="45700" rIns="0" bIns="45700" anchor="b" anchorCtr="0">
            <a:noAutofit/>
          </a:bodyPr>
          <a:lstStyle/>
          <a:p>
            <a:pPr>
              <a:buSzPts val="2400"/>
            </a:pPr>
            <a:r>
              <a:rPr lang="en" sz="2933" dirty="0">
                <a:solidFill>
                  <a:srgbClr val="2A1568"/>
                </a:solidFill>
                <a:latin typeface="Montserrat Medium"/>
                <a:ea typeface="Montserrat Medium"/>
                <a:cs typeface="Montserrat Medium"/>
                <a:sym typeface="Montserrat Medium"/>
              </a:rPr>
              <a:t>Change in Life Expectancy at Birth by County, </a:t>
            </a:r>
            <a:endParaRPr sz="2933" dirty="0">
              <a:solidFill>
                <a:srgbClr val="2A1568"/>
              </a:solidFill>
              <a:latin typeface="Montserrat Medium"/>
              <a:ea typeface="Montserrat Medium"/>
              <a:cs typeface="Montserrat Medium"/>
              <a:sym typeface="Montserrat Medium"/>
            </a:endParaRPr>
          </a:p>
          <a:p>
            <a:pPr>
              <a:buSzPts val="2400"/>
            </a:pPr>
            <a:r>
              <a:rPr lang="en" sz="2933" dirty="0">
                <a:solidFill>
                  <a:srgbClr val="2A1568"/>
                </a:solidFill>
                <a:latin typeface="Montserrat Medium"/>
                <a:ea typeface="Montserrat Medium"/>
                <a:cs typeface="Montserrat Medium"/>
                <a:sym typeface="Montserrat Medium"/>
              </a:rPr>
              <a:t>1980 to 2014</a:t>
            </a:r>
            <a:endParaRPr sz="2933" dirty="0">
              <a:solidFill>
                <a:srgbClr val="2A1568"/>
              </a:solidFill>
              <a:latin typeface="Montserrat Medium"/>
              <a:ea typeface="Montserrat Medium"/>
              <a:cs typeface="Montserrat Medium"/>
              <a:sym typeface="Montserrat Medium"/>
            </a:endParaRPr>
          </a:p>
        </p:txBody>
      </p:sp>
      <p:sp>
        <p:nvSpPr>
          <p:cNvPr id="15" name="Google Shape;1507;p6">
            <a:extLst>
              <a:ext uri="{FF2B5EF4-FFF2-40B4-BE49-F238E27FC236}">
                <a16:creationId xmlns:a16="http://schemas.microsoft.com/office/drawing/2014/main" id="{3C438D00-C698-5A42-5888-AA87DF214117}"/>
              </a:ext>
            </a:extLst>
          </p:cNvPr>
          <p:cNvSpPr txBox="1">
            <a:spLocks/>
          </p:cNvSpPr>
          <p:nvPr/>
        </p:nvSpPr>
        <p:spPr>
          <a:xfrm>
            <a:off x="471300" y="1143000"/>
            <a:ext cx="5162246" cy="4089200"/>
          </a:xfrm>
          <a:prstGeom prst="rect">
            <a:avLst/>
          </a:prstGeom>
          <a:noFill/>
          <a:ln>
            <a:noFill/>
          </a:ln>
        </p:spPr>
        <p:txBody>
          <a:bodyPr spcFirstLastPara="1" vert="horz" wrap="square" lIns="0" tIns="228633" rIns="0"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0">
              <a:buFont typeface="Arial" panose="020B0604020202020204" pitchFamily="34" charset="0"/>
              <a:buNone/>
            </a:pPr>
            <a:r>
              <a:rPr lang="en-US" sz="1600" dirty="0">
                <a:solidFill>
                  <a:srgbClr val="434343"/>
                </a:solidFill>
                <a:latin typeface="Karla"/>
                <a:ea typeface="Karla"/>
                <a:cs typeface="Karla"/>
                <a:sym typeface="Karla"/>
              </a:rPr>
              <a:t>Compared with the national average, counties in central Colorado, Alaska, and along both coasts experienced larger increases in life expectancy between 1980 and 2014, while some southern counties in states stretching from Oklahoma to West Virginia saw little, if any, improvement over this same period</a:t>
            </a:r>
            <a:endParaRPr lang="en-US" sz="1867" dirty="0"/>
          </a:p>
        </p:txBody>
      </p:sp>
      <p:pic>
        <p:nvPicPr>
          <p:cNvPr id="16" name="Google Shape;1509;p6">
            <a:extLst>
              <a:ext uri="{FF2B5EF4-FFF2-40B4-BE49-F238E27FC236}">
                <a16:creationId xmlns:a16="http://schemas.microsoft.com/office/drawing/2014/main" id="{610ACCAE-7FB9-88E4-3D52-05C6E1D575E2}"/>
              </a:ext>
            </a:extLst>
          </p:cNvPr>
          <p:cNvPicPr preferRelativeResize="0"/>
          <p:nvPr/>
        </p:nvPicPr>
        <p:blipFill rotWithShape="1">
          <a:blip r:embed="rId2">
            <a:alphaModFix/>
          </a:blip>
          <a:srcRect/>
          <a:stretch/>
        </p:blipFill>
        <p:spPr>
          <a:xfrm>
            <a:off x="5938345" y="1804615"/>
            <a:ext cx="5782356" cy="3787569"/>
          </a:xfrm>
          <a:prstGeom prst="rect">
            <a:avLst/>
          </a:prstGeom>
          <a:noFill/>
          <a:ln>
            <a:noFill/>
          </a:ln>
        </p:spPr>
      </p:pic>
      <p:pic>
        <p:nvPicPr>
          <p:cNvPr id="17" name="Google Shape;1510;p6">
            <a:extLst>
              <a:ext uri="{FF2B5EF4-FFF2-40B4-BE49-F238E27FC236}">
                <a16:creationId xmlns:a16="http://schemas.microsoft.com/office/drawing/2014/main" id="{C3228AE6-7F03-B75A-A871-B065D8747572}"/>
              </a:ext>
            </a:extLst>
          </p:cNvPr>
          <p:cNvPicPr preferRelativeResize="0"/>
          <p:nvPr/>
        </p:nvPicPr>
        <p:blipFill rotWithShape="1">
          <a:blip r:embed="rId3">
            <a:alphaModFix/>
          </a:blip>
          <a:srcRect/>
          <a:stretch/>
        </p:blipFill>
        <p:spPr>
          <a:xfrm>
            <a:off x="6879885" y="1193223"/>
            <a:ext cx="4688720" cy="522552"/>
          </a:xfrm>
          <a:prstGeom prst="rect">
            <a:avLst/>
          </a:prstGeom>
          <a:noFill/>
          <a:ln>
            <a:noFill/>
          </a:ln>
        </p:spPr>
      </p:pic>
      <p:sp>
        <p:nvSpPr>
          <p:cNvPr id="18" name="Google Shape;1497;p5">
            <a:extLst>
              <a:ext uri="{FF2B5EF4-FFF2-40B4-BE49-F238E27FC236}">
                <a16:creationId xmlns:a16="http://schemas.microsoft.com/office/drawing/2014/main" id="{11DB31EF-61CA-475C-9B7D-D27A10ED1759}"/>
              </a:ext>
            </a:extLst>
          </p:cNvPr>
          <p:cNvSpPr txBox="1"/>
          <p:nvPr/>
        </p:nvSpPr>
        <p:spPr>
          <a:xfrm>
            <a:off x="-459253" y="5693055"/>
            <a:ext cx="8995626" cy="446833"/>
          </a:xfrm>
          <a:prstGeom prst="rect">
            <a:avLst/>
          </a:prstGeom>
          <a:noFill/>
          <a:ln>
            <a:noFill/>
          </a:ln>
        </p:spPr>
        <p:txBody>
          <a:bodyPr spcFirstLastPara="1" wrap="square" lIns="342967" tIns="0" rIns="342967" bIns="0" anchor="ctr" anchorCtr="0">
            <a:noAutofit/>
          </a:bodyPr>
          <a:lstStyle/>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r>
              <a:rPr kumimoji="0" lang="en" sz="1000" b="0" i="1" u="none" strike="noStrike" kern="0" cap="none" spc="0" normalizeH="0" baseline="0" noProof="0" dirty="0">
                <a:ln>
                  <a:noFill/>
                </a:ln>
                <a:solidFill>
                  <a:srgbClr val="999999"/>
                </a:solidFill>
                <a:effectLst/>
                <a:uLnTx/>
                <a:uFillTx/>
                <a:latin typeface="Arial"/>
                <a:ea typeface="Arial"/>
                <a:cs typeface="Arial"/>
                <a:sym typeface="Arial"/>
              </a:rPr>
              <a:t>Source:  Dwyer-Lindgren L, et al. Inequalities in life expectancy among US counties, 1980 to 2014 - temporal trends and key drivers.</a:t>
            </a:r>
            <a:endParaRPr kumimoji="0" sz="1000" b="0" i="1" u="none" strike="noStrike" kern="0" cap="none" spc="0" normalizeH="0" baseline="0" noProof="0" dirty="0">
              <a:ln>
                <a:noFill/>
              </a:ln>
              <a:solidFill>
                <a:srgbClr val="999999"/>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r>
              <a:rPr kumimoji="0" lang="en" sz="1000" b="0" i="1" u="none" strike="noStrike" kern="0" cap="none" spc="0" normalizeH="0" baseline="0" noProof="0" dirty="0">
                <a:ln>
                  <a:noFill/>
                </a:ln>
                <a:solidFill>
                  <a:srgbClr val="999999"/>
                </a:solidFill>
                <a:effectLst/>
                <a:uLnTx/>
                <a:uFillTx/>
                <a:latin typeface="Arial"/>
                <a:ea typeface="Arial"/>
                <a:cs typeface="Arial"/>
                <a:sym typeface="Arial"/>
              </a:rPr>
              <a:t>JAMA Intern Med. 2017;177:1003-11. doi:10.1001/jamainternmed.2017.0918</a:t>
            </a:r>
            <a:endParaRPr kumimoji="0" sz="1000" b="0" i="1" u="none" strike="noStrike" kern="0" cap="none" spc="0" normalizeH="0" baseline="0" noProof="0" dirty="0">
              <a:ln>
                <a:noFill/>
              </a:ln>
              <a:solidFill>
                <a:srgbClr val="999999"/>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endParaRPr kumimoji="0" sz="1200" b="0" i="1" u="none" strike="noStrike" kern="0" cap="none" spc="0" normalizeH="0" baseline="0" noProof="0" dirty="0">
              <a:ln>
                <a:noFill/>
              </a:ln>
              <a:solidFill>
                <a:srgbClr val="999999"/>
              </a:solidFill>
              <a:effectLst/>
              <a:uLnTx/>
              <a:uFillTx/>
              <a:latin typeface="Arial"/>
              <a:ea typeface="Arial"/>
              <a:cs typeface="Arial"/>
              <a:sym typeface="Arial"/>
            </a:endParaRPr>
          </a:p>
        </p:txBody>
      </p:sp>
    </p:spTree>
    <p:extLst>
      <p:ext uri="{BB962C8B-B14F-4D97-AF65-F5344CB8AC3E}">
        <p14:creationId xmlns:p14="http://schemas.microsoft.com/office/powerpoint/2010/main" val="1887841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ADF272-04A4-B24D-F556-CC4CF6E7A6BD}"/>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1F450E4-53FB-F04A-D4ED-DBD6529BD195}"/>
              </a:ext>
            </a:extLst>
          </p:cNvPr>
          <p:cNvSpPr>
            <a:spLocks noGrp="1"/>
          </p:cNvSpPr>
          <p:nvPr>
            <p:ph type="sldNum" sz="quarter" idx="12"/>
          </p:nvPr>
        </p:nvSpPr>
        <p:spPr/>
        <p:txBody>
          <a:bodyPr/>
          <a:lstStyle/>
          <a:p>
            <a:fld id="{39AFCD21-90AD-40C4-A763-E5D38A542DA3}" type="slidenum">
              <a:rPr lang="en-US" smtClean="0"/>
              <a:t>16</a:t>
            </a:fld>
            <a:endParaRPr lang="en-US"/>
          </a:p>
        </p:txBody>
      </p:sp>
      <p:sp>
        <p:nvSpPr>
          <p:cNvPr id="7" name="Google Shape;1517;gda1e2fa3d8_0_35">
            <a:extLst>
              <a:ext uri="{FF2B5EF4-FFF2-40B4-BE49-F238E27FC236}">
                <a16:creationId xmlns:a16="http://schemas.microsoft.com/office/drawing/2014/main" id="{E4B1A693-1AB7-125D-0431-AD59D5774B74}"/>
              </a:ext>
            </a:extLst>
          </p:cNvPr>
          <p:cNvSpPr/>
          <p:nvPr/>
        </p:nvSpPr>
        <p:spPr>
          <a:xfrm>
            <a:off x="838200" y="816006"/>
            <a:ext cx="10077533" cy="990000"/>
          </a:xfrm>
          <a:prstGeom prst="rect">
            <a:avLst/>
          </a:prstGeom>
          <a:solidFill>
            <a:srgbClr val="EEEEEE"/>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350"/>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 name="Google Shape;1520;gda1e2fa3d8_0_35">
            <a:extLst>
              <a:ext uri="{FF2B5EF4-FFF2-40B4-BE49-F238E27FC236}">
                <a16:creationId xmlns:a16="http://schemas.microsoft.com/office/drawing/2014/main" id="{0AB08443-190B-BBC9-4371-4F9221A83983}"/>
              </a:ext>
            </a:extLst>
          </p:cNvPr>
          <p:cNvSpPr txBox="1"/>
          <p:nvPr/>
        </p:nvSpPr>
        <p:spPr>
          <a:xfrm>
            <a:off x="1098334" y="821162"/>
            <a:ext cx="9817399" cy="550000"/>
          </a:xfrm>
          <a:prstGeom prst="rect">
            <a:avLst/>
          </a:prstGeom>
          <a:noFill/>
          <a:ln>
            <a:noFill/>
          </a:ln>
        </p:spPr>
        <p:txBody>
          <a:bodyPr spcFirstLastPara="1" wrap="square" lIns="254000" tIns="63500" rIns="12700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975"/>
              <a:buFontTx/>
              <a:buNone/>
              <a:tabLst/>
              <a:defRPr/>
            </a:pPr>
            <a:r>
              <a:rPr kumimoji="0" lang="en" sz="1567"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From: </a:t>
            </a:r>
            <a:r>
              <a:rPr kumimoji="0" lang="en" sz="1567"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Inequalities in Life Expectancy Among US Counties, 1980 to 2014 Temporal Trends and Key Drivers</a:t>
            </a:r>
            <a:endParaRPr kumimoji="0" sz="2133"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1522;gda1e2fa3d8_0_35">
            <a:extLst>
              <a:ext uri="{FF2B5EF4-FFF2-40B4-BE49-F238E27FC236}">
                <a16:creationId xmlns:a16="http://schemas.microsoft.com/office/drawing/2014/main" id="{9E49C5DD-B710-9422-4B74-60B756EA0FB2}"/>
              </a:ext>
            </a:extLst>
          </p:cNvPr>
          <p:cNvSpPr txBox="1"/>
          <p:nvPr/>
        </p:nvSpPr>
        <p:spPr>
          <a:xfrm>
            <a:off x="1276267" y="1450008"/>
            <a:ext cx="9391733" cy="343600"/>
          </a:xfrm>
          <a:prstGeom prst="rect">
            <a:avLst/>
          </a:prstGeom>
          <a:noFill/>
          <a:ln>
            <a:noFill/>
          </a:ln>
        </p:spPr>
        <p:txBody>
          <a:bodyPr spcFirstLastPara="1" wrap="square" lIns="254000" tIns="0" rIns="127000" bIns="635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kumimoji="0" lang="en"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JAMA Intern Med. Published online  May 08, 2017. doi:10.1001/jamainternmed.2017.0918</a:t>
            </a:r>
            <a:endParaRPr kumimoji="0" sz="1867"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 name="Google Shape;1523;gda1e2fa3d8_0_35">
            <a:extLst>
              <a:ext uri="{FF2B5EF4-FFF2-40B4-BE49-F238E27FC236}">
                <a16:creationId xmlns:a16="http://schemas.microsoft.com/office/drawing/2014/main" id="{45E577E7-CCB1-0066-6DDB-CFDD9DD8CF65}"/>
              </a:ext>
            </a:extLst>
          </p:cNvPr>
          <p:cNvSpPr txBox="1"/>
          <p:nvPr/>
        </p:nvSpPr>
        <p:spPr>
          <a:xfrm>
            <a:off x="1581067" y="5845153"/>
            <a:ext cx="9899600" cy="244137"/>
          </a:xfrm>
          <a:prstGeom prst="rect">
            <a:avLst/>
          </a:prstGeom>
          <a:noFill/>
          <a:ln>
            <a:noFill/>
          </a:ln>
        </p:spPr>
        <p:txBody>
          <a:bodyPr spcFirstLastPara="1" wrap="square" lIns="254000" tIns="0" rIns="0" bIns="635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kumimoji="0" lang="en" sz="1333" b="0" i="1" u="none" strike="noStrike" kern="0" cap="none" spc="0" normalizeH="0" baseline="0" noProof="0" dirty="0">
                <a:ln>
                  <a:noFill/>
                </a:ln>
                <a:solidFill>
                  <a:srgbClr val="999999"/>
                </a:solidFill>
                <a:effectLst/>
                <a:uLnTx/>
                <a:uFillTx/>
                <a:latin typeface="Arial"/>
                <a:ea typeface="Arial"/>
                <a:cs typeface="Arial"/>
                <a:sym typeface="Arial"/>
              </a:rPr>
              <a:t>Variables Included in the Regression Analysis With Summary Statistics and Bivariate Regression Results</a:t>
            </a:r>
            <a:endParaRPr kumimoji="0" sz="1333" b="0" i="1" u="none" strike="noStrike" kern="0" cap="none" spc="0" normalizeH="0" baseline="0" noProof="0" dirty="0">
              <a:ln>
                <a:noFill/>
              </a:ln>
              <a:solidFill>
                <a:srgbClr val="999999"/>
              </a:solidFill>
              <a:effectLst/>
              <a:uLnTx/>
              <a:uFillTx/>
              <a:latin typeface="Arial"/>
              <a:ea typeface="Arial"/>
              <a:cs typeface="Arial"/>
              <a:sym typeface="Arial"/>
            </a:endParaRPr>
          </a:p>
        </p:txBody>
      </p:sp>
      <p:sp>
        <p:nvSpPr>
          <p:cNvPr id="12" name="Google Shape;1524;gda1e2fa3d8_0_35">
            <a:extLst>
              <a:ext uri="{FF2B5EF4-FFF2-40B4-BE49-F238E27FC236}">
                <a16:creationId xmlns:a16="http://schemas.microsoft.com/office/drawing/2014/main" id="{041C6FCC-A8DA-FB0A-E70B-BF256E49010C}"/>
              </a:ext>
            </a:extLst>
          </p:cNvPr>
          <p:cNvSpPr txBox="1"/>
          <p:nvPr/>
        </p:nvSpPr>
        <p:spPr>
          <a:xfrm>
            <a:off x="1276267" y="5647564"/>
            <a:ext cx="9899600" cy="248786"/>
          </a:xfrm>
          <a:prstGeom prst="rect">
            <a:avLst/>
          </a:prstGeom>
          <a:noFill/>
          <a:ln>
            <a:noFill/>
          </a:ln>
        </p:spPr>
        <p:txBody>
          <a:bodyPr spcFirstLastPara="1" wrap="square" lIns="254000" tIns="0" rIns="0" bIns="635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kumimoji="0" lang="en" sz="1200" b="0" i="0" u="none" strike="noStrike" kern="0" cap="none" spc="0" normalizeH="0" baseline="0" noProof="0" dirty="0">
                <a:ln>
                  <a:noFill/>
                </a:ln>
                <a:solidFill>
                  <a:srgbClr val="000000"/>
                </a:solidFill>
                <a:effectLst/>
                <a:uLnTx/>
                <a:uFillTx/>
                <a:latin typeface="Arial"/>
                <a:ea typeface="Arial"/>
                <a:cs typeface="Arial"/>
                <a:sym typeface="Arial"/>
              </a:rPr>
              <a:t>Table Title: </a:t>
            </a:r>
            <a:endParaRPr kumimoji="0" sz="1867"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3" name="Google Shape;1525;gda1e2fa3d8_0_35">
            <a:extLst>
              <a:ext uri="{FF2B5EF4-FFF2-40B4-BE49-F238E27FC236}">
                <a16:creationId xmlns:a16="http://schemas.microsoft.com/office/drawing/2014/main" id="{A287E309-2588-D919-4DB1-18277D0D9792}"/>
              </a:ext>
            </a:extLst>
          </p:cNvPr>
          <p:cNvCxnSpPr>
            <a:cxnSpLocks/>
          </p:cNvCxnSpPr>
          <p:nvPr/>
        </p:nvCxnSpPr>
        <p:spPr>
          <a:xfrm>
            <a:off x="838200" y="834914"/>
            <a:ext cx="10077533" cy="0"/>
          </a:xfrm>
          <a:prstGeom prst="straightConnector1">
            <a:avLst/>
          </a:prstGeom>
          <a:noFill/>
          <a:ln w="38100" cap="flat" cmpd="sng">
            <a:solidFill>
              <a:srgbClr val="999999"/>
            </a:solidFill>
            <a:prstDash val="solid"/>
            <a:round/>
            <a:headEnd type="none" w="sm" len="sm"/>
            <a:tailEnd type="none" w="sm" len="sm"/>
          </a:ln>
        </p:spPr>
      </p:cxnSp>
      <p:pic>
        <p:nvPicPr>
          <p:cNvPr id="15" name="Google Shape;1527;gda1e2fa3d8_0_35" descr="Cover">
            <a:extLst>
              <a:ext uri="{FF2B5EF4-FFF2-40B4-BE49-F238E27FC236}">
                <a16:creationId xmlns:a16="http://schemas.microsoft.com/office/drawing/2014/main" id="{7849E32F-26E2-8549-AA21-C0E274C4339D}"/>
              </a:ext>
            </a:extLst>
          </p:cNvPr>
          <p:cNvPicPr preferRelativeResize="0"/>
          <p:nvPr/>
        </p:nvPicPr>
        <p:blipFill rotWithShape="1">
          <a:blip r:embed="rId2">
            <a:alphaModFix/>
          </a:blip>
          <a:srcRect/>
          <a:stretch/>
        </p:blipFill>
        <p:spPr>
          <a:xfrm>
            <a:off x="2291198" y="1858666"/>
            <a:ext cx="6810727" cy="3701773"/>
          </a:xfrm>
          <a:prstGeom prst="rect">
            <a:avLst/>
          </a:prstGeom>
          <a:noFill/>
          <a:ln>
            <a:noFill/>
          </a:ln>
        </p:spPr>
      </p:pic>
      <p:sp>
        <p:nvSpPr>
          <p:cNvPr id="18" name="Google Shape;1519;gda1e2fa3d8_0_35">
            <a:extLst>
              <a:ext uri="{FF2B5EF4-FFF2-40B4-BE49-F238E27FC236}">
                <a16:creationId xmlns:a16="http://schemas.microsoft.com/office/drawing/2014/main" id="{D0E0DFF6-11E3-BB09-F819-AB1DFB9F3C95}"/>
              </a:ext>
            </a:extLst>
          </p:cNvPr>
          <p:cNvSpPr txBox="1"/>
          <p:nvPr/>
        </p:nvSpPr>
        <p:spPr>
          <a:xfrm>
            <a:off x="7987862" y="4701227"/>
            <a:ext cx="3365937" cy="634800"/>
          </a:xfrm>
          <a:prstGeom prst="rect">
            <a:avLst/>
          </a:prstGeom>
          <a:noFill/>
          <a:ln>
            <a:noFill/>
          </a:ln>
        </p:spPr>
        <p:txBody>
          <a:bodyPr spcFirstLastPara="1" wrap="square" lIns="121900" tIns="60933" rIns="121900" bIns="60933" anchor="ctr" anchorCtr="0">
            <a:noAutofit/>
          </a:bodyPr>
          <a:lstStyle/>
          <a:p>
            <a:pPr marL="0" marR="0" lvl="0" indent="0" algn="r" defTabSz="1219170" rtl="0" eaLnBrk="1" fontAlgn="auto" latinLnBrk="0" hangingPunct="1">
              <a:lnSpc>
                <a:spcPct val="100000"/>
              </a:lnSpc>
              <a:spcBef>
                <a:spcPts val="0"/>
              </a:spcBef>
              <a:spcAft>
                <a:spcPts val="0"/>
              </a:spcAft>
              <a:buClr>
                <a:srgbClr val="999999"/>
              </a:buClr>
              <a:buSzPts val="825"/>
              <a:buFontTx/>
              <a:buNone/>
              <a:tabLst/>
              <a:defRPr/>
            </a:pPr>
            <a:r>
              <a:rPr kumimoji="0" lang="en" sz="1333" b="0" i="1" u="none" strike="noStrike" kern="0" cap="none" spc="0" normalizeH="0" baseline="0" noProof="0" dirty="0">
                <a:ln>
                  <a:noFill/>
                </a:ln>
                <a:solidFill>
                  <a:srgbClr val="999999"/>
                </a:solidFill>
                <a:effectLst/>
                <a:uLnTx/>
                <a:uFillTx/>
                <a:latin typeface="Arial"/>
                <a:ea typeface="Arial"/>
                <a:cs typeface="Arial"/>
                <a:sym typeface="Arial"/>
              </a:rPr>
              <a:t>Source: American Medical Association.2017.</a:t>
            </a:r>
            <a:endParaRPr kumimoji="0" sz="1333" b="0" i="1" u="none" strike="noStrike" kern="0" cap="none" spc="0" normalizeH="0" baseline="0" noProof="0" dirty="0">
              <a:ln>
                <a:noFill/>
              </a:ln>
              <a:solidFill>
                <a:srgbClr val="999999"/>
              </a:solidFill>
              <a:effectLst/>
              <a:uLnTx/>
              <a:uFillTx/>
              <a:latin typeface="Arial"/>
              <a:ea typeface="Arial"/>
              <a:cs typeface="Arial"/>
              <a:sym typeface="Arial"/>
            </a:endParaRPr>
          </a:p>
        </p:txBody>
      </p:sp>
    </p:spTree>
    <p:extLst>
      <p:ext uri="{BB962C8B-B14F-4D97-AF65-F5344CB8AC3E}">
        <p14:creationId xmlns:p14="http://schemas.microsoft.com/office/powerpoint/2010/main" val="4236506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C0F4FE0-C27F-20A6-0AC5-9E22A7B7BBE7}"/>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565B557B-0281-FDE9-4672-8C3629B2CBBF}"/>
              </a:ext>
            </a:extLst>
          </p:cNvPr>
          <p:cNvSpPr>
            <a:spLocks noGrp="1"/>
          </p:cNvSpPr>
          <p:nvPr>
            <p:ph type="sldNum" sz="quarter" idx="12"/>
          </p:nvPr>
        </p:nvSpPr>
        <p:spPr/>
        <p:txBody>
          <a:bodyPr/>
          <a:lstStyle/>
          <a:p>
            <a:fld id="{39AFCD21-90AD-40C4-A763-E5D38A542DA3}" type="slidenum">
              <a:rPr lang="en-US" smtClean="0"/>
              <a:t>17</a:t>
            </a:fld>
            <a:endParaRPr lang="en-US"/>
          </a:p>
        </p:txBody>
      </p:sp>
      <p:pic>
        <p:nvPicPr>
          <p:cNvPr id="7" name="Google Shape;1532;gda1e2fa3d8_0_38">
            <a:extLst>
              <a:ext uri="{FF2B5EF4-FFF2-40B4-BE49-F238E27FC236}">
                <a16:creationId xmlns:a16="http://schemas.microsoft.com/office/drawing/2014/main" id="{925416F1-CC09-8828-4B5E-86AB45E08771}"/>
              </a:ext>
            </a:extLst>
          </p:cNvPr>
          <p:cNvPicPr preferRelativeResize="0"/>
          <p:nvPr/>
        </p:nvPicPr>
        <p:blipFill rotWithShape="1">
          <a:blip r:embed="rId2">
            <a:alphaModFix/>
          </a:blip>
          <a:srcRect/>
          <a:stretch/>
        </p:blipFill>
        <p:spPr>
          <a:xfrm>
            <a:off x="838200" y="431312"/>
            <a:ext cx="10344808" cy="5553704"/>
          </a:xfrm>
          <a:prstGeom prst="rect">
            <a:avLst/>
          </a:prstGeom>
          <a:noFill/>
          <a:ln>
            <a:noFill/>
          </a:ln>
        </p:spPr>
      </p:pic>
    </p:spTree>
    <p:extLst>
      <p:ext uri="{BB962C8B-B14F-4D97-AF65-F5344CB8AC3E}">
        <p14:creationId xmlns:p14="http://schemas.microsoft.com/office/powerpoint/2010/main" val="2175652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1048ADB-F5D2-F284-5958-7457ADD0608C}"/>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4022EE7-50B3-11DD-937C-A3664CFD6A7B}"/>
              </a:ext>
            </a:extLst>
          </p:cNvPr>
          <p:cNvSpPr>
            <a:spLocks noGrp="1"/>
          </p:cNvSpPr>
          <p:nvPr>
            <p:ph type="sldNum" sz="quarter" idx="12"/>
          </p:nvPr>
        </p:nvSpPr>
        <p:spPr/>
        <p:txBody>
          <a:bodyPr/>
          <a:lstStyle/>
          <a:p>
            <a:fld id="{39AFCD21-90AD-40C4-A763-E5D38A542DA3}" type="slidenum">
              <a:rPr lang="en-US" smtClean="0"/>
              <a:t>18</a:t>
            </a:fld>
            <a:endParaRPr lang="en-US"/>
          </a:p>
        </p:txBody>
      </p:sp>
      <p:pic>
        <p:nvPicPr>
          <p:cNvPr id="7" name="Google Shape;1542;gda1e2fa3d8_0_57">
            <a:extLst>
              <a:ext uri="{FF2B5EF4-FFF2-40B4-BE49-F238E27FC236}">
                <a16:creationId xmlns:a16="http://schemas.microsoft.com/office/drawing/2014/main" id="{85AFE78D-FA42-D01C-8990-8EDB09C94348}"/>
              </a:ext>
            </a:extLst>
          </p:cNvPr>
          <p:cNvPicPr preferRelativeResize="0"/>
          <p:nvPr/>
        </p:nvPicPr>
        <p:blipFill rotWithShape="1">
          <a:blip r:embed="rId2">
            <a:alphaModFix/>
          </a:blip>
          <a:srcRect/>
          <a:stretch/>
        </p:blipFill>
        <p:spPr>
          <a:xfrm>
            <a:off x="613108" y="304801"/>
            <a:ext cx="10566400" cy="5841999"/>
          </a:xfrm>
          <a:prstGeom prst="rect">
            <a:avLst/>
          </a:prstGeom>
          <a:noFill/>
          <a:ln>
            <a:noFill/>
          </a:ln>
        </p:spPr>
      </p:pic>
    </p:spTree>
    <p:extLst>
      <p:ext uri="{BB962C8B-B14F-4D97-AF65-F5344CB8AC3E}">
        <p14:creationId xmlns:p14="http://schemas.microsoft.com/office/powerpoint/2010/main" val="635412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78D7-AFA4-1C6B-F7C9-0D42F7ECD5B5}"/>
              </a:ext>
            </a:extLst>
          </p:cNvPr>
          <p:cNvSpPr>
            <a:spLocks noGrp="1"/>
          </p:cNvSpPr>
          <p:nvPr>
            <p:ph type="title"/>
          </p:nvPr>
        </p:nvSpPr>
        <p:spPr>
          <a:xfrm>
            <a:off x="838200" y="365126"/>
            <a:ext cx="10515600" cy="1064282"/>
          </a:xfrm>
        </p:spPr>
        <p:txBody>
          <a:bodyPr>
            <a:normAutofit/>
          </a:bodyPr>
          <a:lstStyle/>
          <a:p>
            <a:pPr algn="ctr"/>
            <a:r>
              <a:rPr lang="en" sz="4000" b="1" dirty="0">
                <a:latin typeface="+mn-lt"/>
              </a:rPr>
              <a:t>Mortality in Rural America</a:t>
            </a:r>
            <a:endParaRPr lang="en-US" sz="4000" b="1" dirty="0">
              <a:latin typeface="+mn-lt"/>
            </a:endParaRPr>
          </a:p>
        </p:txBody>
      </p:sp>
      <p:sp>
        <p:nvSpPr>
          <p:cNvPr id="3" name="Content Placeholder 2">
            <a:extLst>
              <a:ext uri="{FF2B5EF4-FFF2-40B4-BE49-F238E27FC236}">
                <a16:creationId xmlns:a16="http://schemas.microsoft.com/office/drawing/2014/main" id="{21259D07-4F5C-D84B-6263-4AF48F0DBB2F}"/>
              </a:ext>
            </a:extLst>
          </p:cNvPr>
          <p:cNvSpPr>
            <a:spLocks noGrp="1"/>
          </p:cNvSpPr>
          <p:nvPr>
            <p:ph idx="1"/>
          </p:nvPr>
        </p:nvSpPr>
        <p:spPr>
          <a:xfrm>
            <a:off x="838200" y="5402317"/>
            <a:ext cx="10515600" cy="774646"/>
          </a:xfrm>
        </p:spPr>
        <p:txBody>
          <a:bodyPr numCol="2">
            <a:normAutofit/>
          </a:bodyPr>
          <a:lstStyle/>
          <a:p>
            <a:pPr defTabSz="1219170">
              <a:lnSpc>
                <a:spcPct val="100000"/>
              </a:lnSpc>
              <a:spcBef>
                <a:spcPts val="0"/>
              </a:spcBef>
              <a:buClr>
                <a:srgbClr val="000000"/>
              </a:buClr>
              <a:buSzPts val="1100"/>
              <a:defRPr/>
            </a:pPr>
            <a:r>
              <a:rPr lang="en-US" sz="1400" kern="0" dirty="0">
                <a:solidFill>
                  <a:srgbClr val="000000"/>
                </a:solidFill>
                <a:ea typeface="Calibri"/>
                <a:cs typeface="Calibri"/>
                <a:sym typeface="Calibri"/>
              </a:rPr>
              <a:t>In Mid ‘80s: Rural and urban death rates were approximately equal</a:t>
            </a:r>
          </a:p>
          <a:p>
            <a:pPr defTabSz="1219170">
              <a:lnSpc>
                <a:spcPct val="100000"/>
              </a:lnSpc>
              <a:spcBef>
                <a:spcPts val="0"/>
              </a:spcBef>
              <a:buClr>
                <a:srgbClr val="000000"/>
              </a:buClr>
              <a:buSzPts val="1100"/>
              <a:defRPr/>
            </a:pPr>
            <a:r>
              <a:rPr lang="en-US" sz="1400" kern="0" dirty="0">
                <a:solidFill>
                  <a:srgbClr val="000000"/>
                </a:solidFill>
                <a:ea typeface="Calibri"/>
                <a:cs typeface="Calibri"/>
                <a:sym typeface="Calibri"/>
              </a:rPr>
              <a:t>2016: 134.7 excess deaths/100,000 in rural - a nearly </a:t>
            </a:r>
            <a:r>
              <a:rPr lang="en-US" sz="1400" kern="0" dirty="0">
                <a:solidFill>
                  <a:srgbClr val="C00000"/>
                </a:solidFill>
                <a:ea typeface="Calibri"/>
                <a:cs typeface="Calibri"/>
                <a:sym typeface="Calibri"/>
              </a:rPr>
              <a:t>20% disparity</a:t>
            </a:r>
            <a:endParaRPr lang="en-US" sz="1400" kern="0" dirty="0">
              <a:solidFill>
                <a:srgbClr val="000000"/>
              </a:solidFill>
              <a:ea typeface="Calibri"/>
              <a:cs typeface="Calibri"/>
              <a:sym typeface="Calibri"/>
            </a:endParaRPr>
          </a:p>
          <a:p>
            <a:pPr defTabSz="1219170">
              <a:lnSpc>
                <a:spcPct val="100000"/>
              </a:lnSpc>
              <a:spcBef>
                <a:spcPts val="0"/>
              </a:spcBef>
              <a:buClr>
                <a:srgbClr val="000000"/>
              </a:buClr>
              <a:buSzPts val="1100"/>
              <a:defRPr/>
            </a:pPr>
            <a:r>
              <a:rPr lang="en-US" sz="1400" kern="0" dirty="0">
                <a:solidFill>
                  <a:srgbClr val="000000"/>
                </a:solidFill>
                <a:ea typeface="Calibri"/>
                <a:cs typeface="Calibri"/>
                <a:sym typeface="Calibri"/>
              </a:rPr>
              <a:t>Life expectancy is approximately 3 years lower</a:t>
            </a:r>
          </a:p>
          <a:p>
            <a:pPr defTabSz="1219170">
              <a:lnSpc>
                <a:spcPct val="100000"/>
              </a:lnSpc>
              <a:spcBef>
                <a:spcPts val="0"/>
              </a:spcBef>
              <a:buClr>
                <a:srgbClr val="000000"/>
              </a:buClr>
              <a:buSzPts val="1100"/>
              <a:defRPr/>
            </a:pPr>
            <a:r>
              <a:rPr lang="en-US" sz="1400" kern="0" dirty="0">
                <a:solidFill>
                  <a:srgbClr val="000000"/>
                </a:solidFill>
                <a:ea typeface="Calibri"/>
                <a:cs typeface="Calibri"/>
                <a:sym typeface="Calibri"/>
              </a:rPr>
              <a:t>Higher stroke and CV mortality</a:t>
            </a:r>
          </a:p>
          <a:p>
            <a:pPr defTabSz="1219170">
              <a:lnSpc>
                <a:spcPct val="100000"/>
              </a:lnSpc>
              <a:spcBef>
                <a:spcPts val="0"/>
              </a:spcBef>
              <a:buClr>
                <a:srgbClr val="000000"/>
              </a:buClr>
              <a:buSzPts val="1100"/>
              <a:defRPr/>
            </a:pPr>
            <a:r>
              <a:rPr lang="en-US" sz="1400" kern="0" dirty="0">
                <a:solidFill>
                  <a:srgbClr val="000000"/>
                </a:solidFill>
                <a:ea typeface="Calibri"/>
                <a:cs typeface="Calibri"/>
                <a:sym typeface="Calibri"/>
              </a:rPr>
              <a:t>Higher maternal mortality (much of which is cardiovascular)</a:t>
            </a:r>
          </a:p>
        </p:txBody>
      </p:sp>
      <p:sp>
        <p:nvSpPr>
          <p:cNvPr id="5" name="Footer Placeholder 4">
            <a:extLst>
              <a:ext uri="{FF2B5EF4-FFF2-40B4-BE49-F238E27FC236}">
                <a16:creationId xmlns:a16="http://schemas.microsoft.com/office/drawing/2014/main" id="{9AB06008-9AC9-70E1-CD69-D55CD09B7121}"/>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42A9D89-2330-6009-58B6-C8CEC8EC9D26}"/>
              </a:ext>
            </a:extLst>
          </p:cNvPr>
          <p:cNvSpPr>
            <a:spLocks noGrp="1"/>
          </p:cNvSpPr>
          <p:nvPr>
            <p:ph type="sldNum" sz="quarter" idx="12"/>
          </p:nvPr>
        </p:nvSpPr>
        <p:spPr/>
        <p:txBody>
          <a:bodyPr/>
          <a:lstStyle/>
          <a:p>
            <a:fld id="{39AFCD21-90AD-40C4-A763-E5D38A542DA3}" type="slidenum">
              <a:rPr lang="en-US" smtClean="0"/>
              <a:t>19</a:t>
            </a:fld>
            <a:endParaRPr lang="en-US"/>
          </a:p>
        </p:txBody>
      </p:sp>
      <p:pic>
        <p:nvPicPr>
          <p:cNvPr id="7" name="Google Shape;1547;gda1e2fa3d8_0_61" descr="C:\Users\kristine.huang\Documents\Rural Health Info\RuralUrban_Mortality.jpeg">
            <a:extLst>
              <a:ext uri="{FF2B5EF4-FFF2-40B4-BE49-F238E27FC236}">
                <a16:creationId xmlns:a16="http://schemas.microsoft.com/office/drawing/2014/main" id="{D5E36603-001D-08BB-B3C4-DF545CCE6D17}"/>
              </a:ext>
            </a:extLst>
          </p:cNvPr>
          <p:cNvPicPr preferRelativeResize="0">
            <a:picLocks/>
          </p:cNvPicPr>
          <p:nvPr/>
        </p:nvPicPr>
        <p:blipFill rotWithShape="1">
          <a:blip r:embed="rId2">
            <a:alphaModFix/>
          </a:blip>
          <a:srcRect/>
          <a:stretch/>
        </p:blipFill>
        <p:spPr>
          <a:xfrm>
            <a:off x="1914582" y="1179394"/>
            <a:ext cx="8362836" cy="4180883"/>
          </a:xfrm>
          <a:prstGeom prst="rect">
            <a:avLst/>
          </a:prstGeom>
          <a:noFill/>
          <a:ln>
            <a:noFill/>
          </a:ln>
        </p:spPr>
      </p:pic>
    </p:spTree>
    <p:extLst>
      <p:ext uri="{BB962C8B-B14F-4D97-AF65-F5344CB8AC3E}">
        <p14:creationId xmlns:p14="http://schemas.microsoft.com/office/powerpoint/2010/main" val="414575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0248B70-A486-B391-333C-801F4DD0F3E3}"/>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1C5DCC03-49DD-4DE7-2FD8-47412D456EC1}"/>
              </a:ext>
            </a:extLst>
          </p:cNvPr>
          <p:cNvSpPr>
            <a:spLocks noGrp="1"/>
          </p:cNvSpPr>
          <p:nvPr>
            <p:ph type="sldNum" sz="quarter" idx="12"/>
          </p:nvPr>
        </p:nvSpPr>
        <p:spPr/>
        <p:txBody>
          <a:bodyPr/>
          <a:lstStyle/>
          <a:p>
            <a:fld id="{39AFCD21-90AD-40C4-A763-E5D38A542DA3}" type="slidenum">
              <a:rPr lang="en-US" smtClean="0"/>
              <a:t>2</a:t>
            </a:fld>
            <a:endParaRPr lang="en-US"/>
          </a:p>
        </p:txBody>
      </p:sp>
      <p:sp>
        <p:nvSpPr>
          <p:cNvPr id="7" name="Google Shape;1457;p9">
            <a:extLst>
              <a:ext uri="{FF2B5EF4-FFF2-40B4-BE49-F238E27FC236}">
                <a16:creationId xmlns:a16="http://schemas.microsoft.com/office/drawing/2014/main" id="{E4076C0E-08CF-F14F-33D6-D9763C785A47}"/>
              </a:ext>
            </a:extLst>
          </p:cNvPr>
          <p:cNvSpPr txBox="1">
            <a:spLocks noGrp="1"/>
          </p:cNvSpPr>
          <p:nvPr>
            <p:ph type="title"/>
          </p:nvPr>
        </p:nvSpPr>
        <p:spPr>
          <a:xfrm>
            <a:off x="838200" y="969356"/>
            <a:ext cx="10515599" cy="695243"/>
          </a:xfrm>
          <a:prstGeom prst="rect">
            <a:avLst/>
          </a:prstGeom>
          <a:noFill/>
          <a:ln>
            <a:noFill/>
          </a:ln>
        </p:spPr>
        <p:txBody>
          <a:bodyPr spcFirstLastPara="1" wrap="square" lIns="121900" tIns="121900" rIns="121900" bIns="121900" anchor="t" anchorCtr="0">
            <a:normAutofit fontScale="90000"/>
          </a:bodyPr>
          <a:lstStyle/>
          <a:p>
            <a:pPr algn="ctr">
              <a:buSzPct val="111111"/>
            </a:pPr>
            <a:r>
              <a:rPr lang="en" b="1" dirty="0">
                <a:latin typeface="Calibri"/>
                <a:ea typeface="Calibri"/>
                <a:cs typeface="Calibri"/>
                <a:sym typeface="Calibri"/>
              </a:rPr>
              <a:t>The Opportunity </a:t>
            </a:r>
            <a:endParaRPr b="1" dirty="0">
              <a:latin typeface="Calibri"/>
              <a:ea typeface="Calibri"/>
              <a:cs typeface="Calibri"/>
              <a:sym typeface="Calibri"/>
            </a:endParaRPr>
          </a:p>
        </p:txBody>
      </p:sp>
      <p:sp>
        <p:nvSpPr>
          <p:cNvPr id="8" name="Google Shape;1458;p9">
            <a:extLst>
              <a:ext uri="{FF2B5EF4-FFF2-40B4-BE49-F238E27FC236}">
                <a16:creationId xmlns:a16="http://schemas.microsoft.com/office/drawing/2014/main" id="{CFD04AA0-22A8-2EF6-3473-31D3BE450D0C}"/>
              </a:ext>
            </a:extLst>
          </p:cNvPr>
          <p:cNvSpPr txBox="1">
            <a:spLocks/>
          </p:cNvSpPr>
          <p:nvPr/>
        </p:nvSpPr>
        <p:spPr>
          <a:xfrm>
            <a:off x="838200" y="1787887"/>
            <a:ext cx="10515599" cy="4356495"/>
          </a:xfrm>
          <a:prstGeom prst="rect">
            <a:avLst/>
          </a:prstGeom>
          <a:noFill/>
          <a:ln>
            <a:noFill/>
          </a:ln>
        </p:spPr>
        <p:txBody>
          <a:bodyPr spcFirstLastPara="1" vert="horz" wrap="square" lIns="121900" tIns="121900" rIns="121900" bIns="1219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34343"/>
              </a:buClr>
              <a:buSzPts val="2000"/>
            </a:pPr>
            <a:r>
              <a:rPr lang="en-US" sz="2667" dirty="0">
                <a:solidFill>
                  <a:srgbClr val="434343"/>
                </a:solidFill>
                <a:latin typeface="Calibri"/>
                <a:ea typeface="Calibri"/>
                <a:cs typeface="Calibri"/>
                <a:sym typeface="Calibri"/>
              </a:rPr>
              <a:t>Biomedical science and technology are in an amazing period of discovery and development.</a:t>
            </a:r>
          </a:p>
          <a:p>
            <a:pPr>
              <a:buClr>
                <a:srgbClr val="434343"/>
              </a:buClr>
              <a:buSzPts val="2000"/>
            </a:pPr>
            <a:r>
              <a:rPr lang="en-US" sz="2667" dirty="0">
                <a:solidFill>
                  <a:srgbClr val="434343"/>
                </a:solidFill>
                <a:latin typeface="Calibri"/>
                <a:ea typeface="Calibri"/>
                <a:cs typeface="Calibri"/>
                <a:sym typeface="Calibri"/>
              </a:rPr>
              <a:t>Yet these advantages are not resulting in superior health and outcomes for the U.S. population or for most individuals.</a:t>
            </a:r>
          </a:p>
          <a:p>
            <a:pPr>
              <a:buClr>
                <a:srgbClr val="434343"/>
              </a:buClr>
              <a:buSzPts val="2000"/>
            </a:pPr>
            <a:r>
              <a:rPr lang="en-US" sz="2667" dirty="0">
                <a:solidFill>
                  <a:srgbClr val="434343"/>
                </a:solidFill>
                <a:latin typeface="Calibri"/>
                <a:ea typeface="Calibri"/>
                <a:cs typeface="Calibri"/>
                <a:sym typeface="Calibri"/>
              </a:rPr>
              <a:t>The intersection of biomedical science, technology and communication, if handled with good policies, investment and communication, could usher in a new era of better health for the U.S. and the world.</a:t>
            </a:r>
          </a:p>
          <a:p>
            <a:pPr>
              <a:buClr>
                <a:srgbClr val="434343"/>
              </a:buClr>
              <a:buSzPts val="2000"/>
            </a:pPr>
            <a:r>
              <a:rPr lang="en-US" sz="2667" dirty="0">
                <a:solidFill>
                  <a:srgbClr val="434343"/>
                </a:solidFill>
                <a:latin typeface="Calibri"/>
                <a:ea typeface="Calibri"/>
                <a:cs typeface="Calibri"/>
                <a:sym typeface="Calibri"/>
              </a:rPr>
              <a:t>Previous policies and infrastructure investment provide a solid base from which to build an effective system for evaluation and implementation across the spectrum of development, pivotal trials and post-market evaluation. </a:t>
            </a:r>
          </a:p>
        </p:txBody>
      </p:sp>
    </p:spTree>
    <p:extLst>
      <p:ext uri="{BB962C8B-B14F-4D97-AF65-F5344CB8AC3E}">
        <p14:creationId xmlns:p14="http://schemas.microsoft.com/office/powerpoint/2010/main" val="393553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E426-2DE4-3F35-D2EF-D9F104E05FAA}"/>
              </a:ext>
            </a:extLst>
          </p:cNvPr>
          <p:cNvSpPr>
            <a:spLocks noGrp="1"/>
          </p:cNvSpPr>
          <p:nvPr>
            <p:ph type="title"/>
          </p:nvPr>
        </p:nvSpPr>
        <p:spPr>
          <a:xfrm>
            <a:off x="838200" y="883575"/>
            <a:ext cx="10515600" cy="1310539"/>
          </a:xfrm>
        </p:spPr>
        <p:txBody>
          <a:bodyPr>
            <a:normAutofit/>
          </a:bodyPr>
          <a:lstStyle/>
          <a:p>
            <a:pPr algn="ctr"/>
            <a:r>
              <a:rPr lang="en-US" sz="3600" b="1" dirty="0">
                <a:latin typeface="+mn-lt"/>
              </a:rPr>
              <a:t>The Impact of the Pandemic on US Life Expectancy has not been Uniform</a:t>
            </a:r>
          </a:p>
        </p:txBody>
      </p:sp>
      <p:sp>
        <p:nvSpPr>
          <p:cNvPr id="5" name="Footer Placeholder 4">
            <a:extLst>
              <a:ext uri="{FF2B5EF4-FFF2-40B4-BE49-F238E27FC236}">
                <a16:creationId xmlns:a16="http://schemas.microsoft.com/office/drawing/2014/main" id="{5CAE9C2C-5A43-4144-878A-3F2BA2AE9B9D}"/>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DB06E035-5521-103D-004E-8C3C8B0D08AD}"/>
              </a:ext>
            </a:extLst>
          </p:cNvPr>
          <p:cNvSpPr>
            <a:spLocks noGrp="1"/>
          </p:cNvSpPr>
          <p:nvPr>
            <p:ph type="sldNum" sz="quarter" idx="12"/>
          </p:nvPr>
        </p:nvSpPr>
        <p:spPr/>
        <p:txBody>
          <a:bodyPr/>
          <a:lstStyle/>
          <a:p>
            <a:fld id="{39AFCD21-90AD-40C4-A763-E5D38A542DA3}" type="slidenum">
              <a:rPr lang="en-US" smtClean="0"/>
              <a:t>20</a:t>
            </a:fld>
            <a:endParaRPr lang="en-US"/>
          </a:p>
        </p:txBody>
      </p:sp>
      <p:pic>
        <p:nvPicPr>
          <p:cNvPr id="7" name="Picture 2">
            <a:extLst>
              <a:ext uri="{FF2B5EF4-FFF2-40B4-BE49-F238E27FC236}">
                <a16:creationId xmlns:a16="http://schemas.microsoft.com/office/drawing/2014/main" id="{27C80E1A-3F57-6B96-2CD2-0FE82F4F0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823" y="1947539"/>
            <a:ext cx="6908353" cy="38780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BE439C0-415A-A8C8-6117-36EF8810EF2E}"/>
              </a:ext>
            </a:extLst>
          </p:cNvPr>
          <p:cNvSpPr txBox="1"/>
          <p:nvPr/>
        </p:nvSpPr>
        <p:spPr>
          <a:xfrm>
            <a:off x="6315887" y="5779380"/>
            <a:ext cx="6756323" cy="276999"/>
          </a:xfrm>
          <a:prstGeom prst="rect">
            <a:avLst/>
          </a:prstGeom>
          <a:noFill/>
        </p:spPr>
        <p:txBody>
          <a:bodyPr wrap="square" rtlCol="0">
            <a:spAutoFit/>
          </a:bodyPr>
          <a:lstStyle/>
          <a:p>
            <a:r>
              <a:rPr lang="en-US" sz="1200" dirty="0"/>
              <a:t>Source: </a:t>
            </a:r>
            <a:r>
              <a:rPr lang="en-US" sz="1200" dirty="0" err="1"/>
              <a:t>medRxiv</a:t>
            </a:r>
            <a:r>
              <a:rPr lang="en-US" sz="1200" dirty="0"/>
              <a:t> preprint DOI: https://doi.org/10.1101/2022.04.05.22273393</a:t>
            </a:r>
          </a:p>
        </p:txBody>
      </p:sp>
    </p:spTree>
    <p:extLst>
      <p:ext uri="{BB962C8B-B14F-4D97-AF65-F5344CB8AC3E}">
        <p14:creationId xmlns:p14="http://schemas.microsoft.com/office/powerpoint/2010/main" val="75073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CAE9C2C-5A43-4144-878A-3F2BA2AE9B9D}"/>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DB06E035-5521-103D-004E-8C3C8B0D08AD}"/>
              </a:ext>
            </a:extLst>
          </p:cNvPr>
          <p:cNvSpPr>
            <a:spLocks noGrp="1"/>
          </p:cNvSpPr>
          <p:nvPr>
            <p:ph type="sldNum" sz="quarter" idx="12"/>
          </p:nvPr>
        </p:nvSpPr>
        <p:spPr/>
        <p:txBody>
          <a:bodyPr/>
          <a:lstStyle/>
          <a:p>
            <a:fld id="{39AFCD21-90AD-40C4-A763-E5D38A542DA3}" type="slidenum">
              <a:rPr lang="en-US" smtClean="0"/>
              <a:t>21</a:t>
            </a:fld>
            <a:endParaRPr lang="en-US"/>
          </a:p>
        </p:txBody>
      </p:sp>
      <p:sp>
        <p:nvSpPr>
          <p:cNvPr id="8" name="TextBox 7">
            <a:extLst>
              <a:ext uri="{FF2B5EF4-FFF2-40B4-BE49-F238E27FC236}">
                <a16:creationId xmlns:a16="http://schemas.microsoft.com/office/drawing/2014/main" id="{BBE439C0-415A-A8C8-6117-36EF8810EF2E}"/>
              </a:ext>
            </a:extLst>
          </p:cNvPr>
          <p:cNvSpPr txBox="1"/>
          <p:nvPr/>
        </p:nvSpPr>
        <p:spPr>
          <a:xfrm>
            <a:off x="947452" y="5959010"/>
            <a:ext cx="5134850" cy="253916"/>
          </a:xfrm>
          <a:prstGeom prst="rect">
            <a:avLst/>
          </a:prstGeom>
          <a:noFill/>
        </p:spPr>
        <p:txBody>
          <a:bodyPr wrap="square" rtlCol="0">
            <a:spAutoFit/>
          </a:bodyPr>
          <a:lstStyle/>
          <a:p>
            <a:r>
              <a:rPr lang="en-US" sz="1050" dirty="0"/>
              <a:t>Source: </a:t>
            </a:r>
            <a:r>
              <a:rPr lang="en-US" sz="1050" dirty="0" err="1"/>
              <a:t>medRxiv</a:t>
            </a:r>
            <a:r>
              <a:rPr lang="en-US" sz="1050" dirty="0"/>
              <a:t> preprint DOI: https://doi.org/10.1101/2022.04.05.22273393</a:t>
            </a:r>
          </a:p>
        </p:txBody>
      </p:sp>
      <p:pic>
        <p:nvPicPr>
          <p:cNvPr id="9" name="Picture 2">
            <a:extLst>
              <a:ext uri="{FF2B5EF4-FFF2-40B4-BE49-F238E27FC236}">
                <a16:creationId xmlns:a16="http://schemas.microsoft.com/office/drawing/2014/main" id="{68C0B6BA-03CA-CA5C-A172-86BE567E1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910" y="1737527"/>
            <a:ext cx="5720180" cy="42625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7EE426-2DE4-3F35-D2EF-D9F104E05FAA}"/>
              </a:ext>
            </a:extLst>
          </p:cNvPr>
          <p:cNvSpPr>
            <a:spLocks noGrp="1"/>
          </p:cNvSpPr>
          <p:nvPr>
            <p:ph type="title"/>
          </p:nvPr>
        </p:nvSpPr>
        <p:spPr>
          <a:xfrm>
            <a:off x="2211113" y="663074"/>
            <a:ext cx="7769772" cy="1330111"/>
          </a:xfrm>
        </p:spPr>
        <p:txBody>
          <a:bodyPr>
            <a:normAutofit/>
          </a:bodyPr>
          <a:lstStyle/>
          <a:p>
            <a:pPr algn="ctr"/>
            <a:r>
              <a:rPr lang="en-US" sz="3600" b="1" dirty="0">
                <a:latin typeface="+mn-lt"/>
              </a:rPr>
              <a:t>U.S. Continues to Lose Ground in Life Expectancy</a:t>
            </a:r>
          </a:p>
        </p:txBody>
      </p:sp>
    </p:spTree>
    <p:extLst>
      <p:ext uri="{BB962C8B-B14F-4D97-AF65-F5344CB8AC3E}">
        <p14:creationId xmlns:p14="http://schemas.microsoft.com/office/powerpoint/2010/main" val="285415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700" y="1663700"/>
            <a:ext cx="8586216" cy="4443984"/>
          </a:xfrm>
          <a:prstGeom prst="rect">
            <a:avLst/>
          </a:prstGeom>
        </p:spPr>
      </p:pic>
      <p:sp>
        <p:nvSpPr>
          <p:cNvPr id="5" name="TextBox 38"/>
          <p:cNvSpPr txBox="1">
            <a:spLocks noChangeArrowheads="1"/>
          </p:cNvSpPr>
          <p:nvPr/>
        </p:nvSpPr>
        <p:spPr bwMode="auto">
          <a:xfrm>
            <a:off x="4927077" y="4530685"/>
            <a:ext cx="7151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PHASE 1</a:t>
            </a:r>
          </a:p>
        </p:txBody>
      </p:sp>
      <p:sp>
        <p:nvSpPr>
          <p:cNvPr id="8" name="TextBox 49"/>
          <p:cNvSpPr txBox="1">
            <a:spLocks noChangeArrowheads="1"/>
          </p:cNvSpPr>
          <p:nvPr/>
        </p:nvSpPr>
        <p:spPr bwMode="auto">
          <a:xfrm>
            <a:off x="2407918" y="2935497"/>
            <a:ext cx="113906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white"/>
                </a:solidFill>
                <a:effectLst/>
                <a:uLnTx/>
                <a:uFillTx/>
                <a:latin typeface="Arial" charset="0"/>
                <a:ea typeface="+mn-ea"/>
                <a:cs typeface="+mn-cs"/>
              </a:rPr>
              <a:t>~ 5,000 – 10,000 COMPOUNDS</a:t>
            </a:r>
          </a:p>
        </p:txBody>
      </p:sp>
      <p:sp>
        <p:nvSpPr>
          <p:cNvPr id="9" name="TextBox 38"/>
          <p:cNvSpPr txBox="1">
            <a:spLocks noChangeArrowheads="1"/>
          </p:cNvSpPr>
          <p:nvPr/>
        </p:nvSpPr>
        <p:spPr bwMode="auto">
          <a:xfrm>
            <a:off x="5762946" y="4530685"/>
            <a:ext cx="6459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PHASE 2</a:t>
            </a:r>
          </a:p>
        </p:txBody>
      </p:sp>
      <p:sp>
        <p:nvSpPr>
          <p:cNvPr id="10" name="TextBox 38"/>
          <p:cNvSpPr txBox="1">
            <a:spLocks noChangeArrowheads="1"/>
          </p:cNvSpPr>
          <p:nvPr/>
        </p:nvSpPr>
        <p:spPr bwMode="auto">
          <a:xfrm>
            <a:off x="6596286" y="4530685"/>
            <a:ext cx="6459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PHASE 3</a:t>
            </a:r>
          </a:p>
        </p:txBody>
      </p:sp>
      <p:sp>
        <p:nvSpPr>
          <p:cNvPr id="11" name="TextBox 49"/>
          <p:cNvSpPr txBox="1">
            <a:spLocks noChangeArrowheads="1"/>
          </p:cNvSpPr>
          <p:nvPr/>
        </p:nvSpPr>
        <p:spPr bwMode="auto">
          <a:xfrm>
            <a:off x="4012450" y="2913665"/>
            <a:ext cx="42099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white"/>
                </a:solidFill>
                <a:effectLst/>
                <a:uLnTx/>
                <a:uFillTx/>
                <a:latin typeface="Arial" charset="0"/>
                <a:ea typeface="+mn-ea"/>
                <a:cs typeface="+mn-cs"/>
              </a:rPr>
              <a:t>250</a:t>
            </a:r>
          </a:p>
        </p:txBody>
      </p:sp>
      <p:sp>
        <p:nvSpPr>
          <p:cNvPr id="12" name="TextBox 49"/>
          <p:cNvSpPr txBox="1">
            <a:spLocks noChangeArrowheads="1"/>
          </p:cNvSpPr>
          <p:nvPr/>
        </p:nvSpPr>
        <p:spPr bwMode="auto">
          <a:xfrm>
            <a:off x="5064643" y="2900457"/>
            <a:ext cx="42099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white"/>
                </a:solidFill>
                <a:effectLst/>
                <a:uLnTx/>
                <a:uFillTx/>
                <a:latin typeface="Arial" charset="0"/>
                <a:ea typeface="+mn-ea"/>
                <a:cs typeface="+mn-cs"/>
              </a:rPr>
              <a:t>5</a:t>
            </a:r>
          </a:p>
        </p:txBody>
      </p:sp>
      <p:sp>
        <p:nvSpPr>
          <p:cNvPr id="13" name="TextBox 49"/>
          <p:cNvSpPr txBox="1">
            <a:spLocks noChangeArrowheads="1"/>
          </p:cNvSpPr>
          <p:nvPr/>
        </p:nvSpPr>
        <p:spPr bwMode="auto">
          <a:xfrm rot="16200000">
            <a:off x="1119910" y="3643828"/>
            <a:ext cx="1856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Arial" charset="0"/>
                <a:ea typeface="+mn-ea"/>
                <a:cs typeface="+mn-cs"/>
              </a:rPr>
              <a:t>Pre-Discovery</a:t>
            </a:r>
          </a:p>
        </p:txBody>
      </p:sp>
      <p:sp>
        <p:nvSpPr>
          <p:cNvPr id="14" name="TextBox 49"/>
          <p:cNvSpPr txBox="1">
            <a:spLocks noChangeArrowheads="1"/>
          </p:cNvSpPr>
          <p:nvPr/>
        </p:nvSpPr>
        <p:spPr bwMode="auto">
          <a:xfrm>
            <a:off x="2407922" y="1726515"/>
            <a:ext cx="13445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1" i="0" u="none" strike="noStrike" kern="1200" cap="none" spc="0" normalizeH="0" baseline="0" noProof="0" dirty="0">
                <a:ln>
                  <a:noFill/>
                </a:ln>
                <a:solidFill>
                  <a:prstClr val="white"/>
                </a:solidFill>
                <a:effectLst/>
                <a:uLnTx/>
                <a:uFillTx/>
                <a:latin typeface="Arial" charset="0"/>
                <a:ea typeface="+mn-ea"/>
                <a:cs typeface="+mn-cs"/>
              </a:rPr>
              <a:t>Drug Discovery</a:t>
            </a:r>
          </a:p>
        </p:txBody>
      </p:sp>
      <p:sp>
        <p:nvSpPr>
          <p:cNvPr id="15" name="TextBox 49"/>
          <p:cNvSpPr txBox="1">
            <a:spLocks noChangeArrowheads="1"/>
          </p:cNvSpPr>
          <p:nvPr/>
        </p:nvSpPr>
        <p:spPr bwMode="auto">
          <a:xfrm>
            <a:off x="3832354" y="1726515"/>
            <a:ext cx="9330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1" i="0" u="none" strike="noStrike" kern="1200" cap="none" spc="0" normalizeH="0" baseline="0" noProof="0" dirty="0">
                <a:ln>
                  <a:noFill/>
                </a:ln>
                <a:solidFill>
                  <a:prstClr val="white"/>
                </a:solidFill>
                <a:effectLst/>
                <a:uLnTx/>
                <a:uFillTx/>
                <a:latin typeface="Arial" charset="0"/>
                <a:ea typeface="+mn-ea"/>
                <a:cs typeface="+mn-cs"/>
              </a:rPr>
              <a:t>Preclinical</a:t>
            </a:r>
          </a:p>
        </p:txBody>
      </p:sp>
      <p:sp>
        <p:nvSpPr>
          <p:cNvPr id="16" name="TextBox 49"/>
          <p:cNvSpPr txBox="1">
            <a:spLocks noChangeArrowheads="1"/>
          </p:cNvSpPr>
          <p:nvPr/>
        </p:nvSpPr>
        <p:spPr bwMode="auto">
          <a:xfrm>
            <a:off x="5505479" y="1726515"/>
            <a:ext cx="122721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mn-ea"/>
                <a:cs typeface="+mn-cs"/>
              </a:rPr>
              <a:t>Clinical Trials</a:t>
            </a:r>
          </a:p>
        </p:txBody>
      </p:sp>
      <p:sp>
        <p:nvSpPr>
          <p:cNvPr id="17" name="TextBox 49"/>
          <p:cNvSpPr txBox="1">
            <a:spLocks noChangeArrowheads="1"/>
          </p:cNvSpPr>
          <p:nvPr/>
        </p:nvSpPr>
        <p:spPr bwMode="auto">
          <a:xfrm>
            <a:off x="7439331" y="1662854"/>
            <a:ext cx="698097"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mn-ea"/>
                <a:cs typeface="+mn-cs"/>
              </a:rPr>
              <a:t>FDA Review</a:t>
            </a:r>
          </a:p>
        </p:txBody>
      </p:sp>
      <p:sp>
        <p:nvSpPr>
          <p:cNvPr id="18" name="TextBox 49"/>
          <p:cNvSpPr txBox="1">
            <a:spLocks noChangeArrowheads="1"/>
          </p:cNvSpPr>
          <p:nvPr/>
        </p:nvSpPr>
        <p:spPr bwMode="auto">
          <a:xfrm>
            <a:off x="8135146" y="1653427"/>
            <a:ext cx="814862"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1050" b="1" i="0" u="none" strike="noStrike" kern="1200" cap="none" spc="0" normalizeH="0" baseline="0" noProof="0" dirty="0">
                <a:ln>
                  <a:noFill/>
                </a:ln>
                <a:solidFill>
                  <a:prstClr val="black"/>
                </a:solidFill>
                <a:effectLst/>
                <a:uLnTx/>
                <a:uFillTx/>
                <a:latin typeface="Arial" charset="0"/>
                <a:ea typeface="+mn-ea"/>
                <a:cs typeface="+mn-cs"/>
              </a:rPr>
              <a:t>Scale-Up to Mfg.</a:t>
            </a:r>
          </a:p>
        </p:txBody>
      </p:sp>
      <p:sp>
        <p:nvSpPr>
          <p:cNvPr id="19" name="TextBox 49"/>
          <p:cNvSpPr txBox="1">
            <a:spLocks noChangeArrowheads="1"/>
          </p:cNvSpPr>
          <p:nvPr/>
        </p:nvSpPr>
        <p:spPr bwMode="auto">
          <a:xfrm>
            <a:off x="9065732" y="1662854"/>
            <a:ext cx="125202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1050" b="1" i="0" u="none" strike="noStrike" kern="1200" cap="none" spc="0" normalizeH="0" baseline="0" noProof="0" dirty="0">
                <a:ln>
                  <a:noFill/>
                </a:ln>
                <a:solidFill>
                  <a:prstClr val="white"/>
                </a:solidFill>
                <a:effectLst/>
                <a:uLnTx/>
                <a:uFillTx/>
                <a:latin typeface="Arial" charset="0"/>
                <a:ea typeface="+mn-ea"/>
                <a:cs typeface="+mn-cs"/>
              </a:rPr>
              <a:t>Post-Marketing Surveillance</a:t>
            </a:r>
          </a:p>
        </p:txBody>
      </p:sp>
      <p:sp>
        <p:nvSpPr>
          <p:cNvPr id="20" name="TextBox 38"/>
          <p:cNvSpPr txBox="1">
            <a:spLocks noChangeArrowheads="1"/>
          </p:cNvSpPr>
          <p:nvPr/>
        </p:nvSpPr>
        <p:spPr bwMode="auto">
          <a:xfrm>
            <a:off x="5109700" y="5073631"/>
            <a:ext cx="196034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NUMBER OF VOLUNTEERS</a:t>
            </a:r>
          </a:p>
        </p:txBody>
      </p:sp>
      <p:sp>
        <p:nvSpPr>
          <p:cNvPr id="21" name="TextBox 38"/>
          <p:cNvSpPr txBox="1">
            <a:spLocks noChangeArrowheads="1"/>
          </p:cNvSpPr>
          <p:nvPr/>
        </p:nvSpPr>
        <p:spPr bwMode="auto">
          <a:xfrm>
            <a:off x="7749330" y="3202137"/>
            <a:ext cx="87305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One FDA-</a:t>
            </a:r>
            <a:b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Approved</a:t>
            </a:r>
            <a:b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Drug</a:t>
            </a:r>
          </a:p>
        </p:txBody>
      </p:sp>
      <p:sp>
        <p:nvSpPr>
          <p:cNvPr id="22" name="TextBox 38"/>
          <p:cNvSpPr txBox="1">
            <a:spLocks noChangeArrowheads="1"/>
          </p:cNvSpPr>
          <p:nvPr/>
        </p:nvSpPr>
        <p:spPr bwMode="auto">
          <a:xfrm>
            <a:off x="2441860" y="5803305"/>
            <a:ext cx="233262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white"/>
                </a:solidFill>
                <a:effectLst/>
                <a:uLnTx/>
                <a:uFillTx/>
                <a:latin typeface="Arial" charset="0"/>
                <a:ea typeface="Arial" charset="0"/>
                <a:cs typeface="Arial" charset="0"/>
              </a:rPr>
              <a:t>3 – 6 YEARS</a:t>
            </a:r>
          </a:p>
        </p:txBody>
      </p:sp>
      <p:sp>
        <p:nvSpPr>
          <p:cNvPr id="23" name="TextBox 38"/>
          <p:cNvSpPr txBox="1">
            <a:spLocks noChangeArrowheads="1"/>
          </p:cNvSpPr>
          <p:nvPr/>
        </p:nvSpPr>
        <p:spPr bwMode="auto">
          <a:xfrm rot="16200000">
            <a:off x="4268304" y="4903605"/>
            <a:ext cx="11865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00" b="0"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IND SUBMITTED</a:t>
            </a:r>
          </a:p>
        </p:txBody>
      </p:sp>
      <p:sp>
        <p:nvSpPr>
          <p:cNvPr id="24" name="TextBox 38"/>
          <p:cNvSpPr txBox="1">
            <a:spLocks noChangeArrowheads="1"/>
          </p:cNvSpPr>
          <p:nvPr/>
        </p:nvSpPr>
        <p:spPr bwMode="auto">
          <a:xfrm rot="16200000">
            <a:off x="6799774" y="4896421"/>
            <a:ext cx="11865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900" b="0"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NDA SUBMITTED</a:t>
            </a:r>
          </a:p>
        </p:txBody>
      </p:sp>
      <p:sp>
        <p:nvSpPr>
          <p:cNvPr id="25" name="TextBox 38"/>
          <p:cNvSpPr txBox="1">
            <a:spLocks noChangeArrowheads="1"/>
          </p:cNvSpPr>
          <p:nvPr/>
        </p:nvSpPr>
        <p:spPr bwMode="auto">
          <a:xfrm>
            <a:off x="4924683" y="5788174"/>
            <a:ext cx="24057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6 – 7 YEARS</a:t>
            </a:r>
          </a:p>
        </p:txBody>
      </p:sp>
      <p:sp>
        <p:nvSpPr>
          <p:cNvPr id="26" name="TextBox 38"/>
          <p:cNvSpPr txBox="1">
            <a:spLocks noChangeArrowheads="1"/>
          </p:cNvSpPr>
          <p:nvPr/>
        </p:nvSpPr>
        <p:spPr bwMode="auto">
          <a:xfrm>
            <a:off x="7439334" y="5803305"/>
            <a:ext cx="140929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0.5 – 2 YEARS</a:t>
            </a:r>
          </a:p>
        </p:txBody>
      </p:sp>
      <p:sp>
        <p:nvSpPr>
          <p:cNvPr id="27" name="TextBox 38"/>
          <p:cNvSpPr txBox="1">
            <a:spLocks noChangeArrowheads="1"/>
          </p:cNvSpPr>
          <p:nvPr/>
        </p:nvSpPr>
        <p:spPr bwMode="auto">
          <a:xfrm>
            <a:off x="8957486" y="5793504"/>
            <a:ext cx="1240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white"/>
                </a:solidFill>
                <a:effectLst/>
                <a:uLnTx/>
                <a:uFillTx/>
                <a:latin typeface="Arial" charset="0"/>
                <a:ea typeface="Arial" charset="0"/>
                <a:cs typeface="Arial" charset="0"/>
              </a:rPr>
              <a:t>INDEFINITE</a:t>
            </a:r>
          </a:p>
        </p:txBody>
      </p:sp>
      <p:sp>
        <p:nvSpPr>
          <p:cNvPr id="28" name="TextBox 38"/>
          <p:cNvSpPr txBox="1">
            <a:spLocks noChangeArrowheads="1"/>
          </p:cNvSpPr>
          <p:nvPr/>
        </p:nvSpPr>
        <p:spPr bwMode="auto">
          <a:xfrm>
            <a:off x="4986629" y="5431551"/>
            <a:ext cx="64592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20-100</a:t>
            </a:r>
          </a:p>
        </p:txBody>
      </p:sp>
      <p:sp>
        <p:nvSpPr>
          <p:cNvPr id="29" name="TextBox 38"/>
          <p:cNvSpPr txBox="1">
            <a:spLocks noChangeArrowheads="1"/>
          </p:cNvSpPr>
          <p:nvPr/>
        </p:nvSpPr>
        <p:spPr bwMode="auto">
          <a:xfrm>
            <a:off x="5721901" y="5432089"/>
            <a:ext cx="77408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100-500</a:t>
            </a:r>
          </a:p>
        </p:txBody>
      </p:sp>
      <p:sp>
        <p:nvSpPr>
          <p:cNvPr id="30" name="TextBox 38"/>
          <p:cNvSpPr txBox="1">
            <a:spLocks noChangeArrowheads="1"/>
          </p:cNvSpPr>
          <p:nvPr/>
        </p:nvSpPr>
        <p:spPr bwMode="auto">
          <a:xfrm>
            <a:off x="6443388" y="5432719"/>
            <a:ext cx="99178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50" b="0" i="0" u="none" strike="noStrike" kern="1200" cap="none" spc="0" normalizeH="0" baseline="0" noProof="0" dirty="0">
                <a:ln>
                  <a:noFill/>
                </a:ln>
                <a:solidFill>
                  <a:prstClr val="black"/>
                </a:solidFill>
                <a:effectLst/>
                <a:uLnTx/>
                <a:uFillTx/>
                <a:latin typeface="Arial" charset="0"/>
                <a:ea typeface="Arial" charset="0"/>
                <a:cs typeface="Arial" charset="0"/>
              </a:rPr>
              <a:t>1,000-5,000</a:t>
            </a:r>
          </a:p>
        </p:txBody>
      </p:sp>
      <p:sp>
        <p:nvSpPr>
          <p:cNvPr id="31" name="Title 1"/>
          <p:cNvSpPr txBox="1">
            <a:spLocks/>
          </p:cNvSpPr>
          <p:nvPr/>
        </p:nvSpPr>
        <p:spPr bwMode="auto">
          <a:xfrm>
            <a:off x="2407921" y="887777"/>
            <a:ext cx="7022953" cy="32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 charset="0"/>
                <a:ea typeface="Arial" charset="0"/>
                <a:cs typeface="Arial" charset="0"/>
              </a:rPr>
              <a:t>DRUG DISCOVERY AND DEVELOPMENT TIMELINE</a:t>
            </a:r>
          </a:p>
        </p:txBody>
      </p:sp>
      <p:sp>
        <p:nvSpPr>
          <p:cNvPr id="32" name="Triangle 31"/>
          <p:cNvSpPr/>
          <p:nvPr/>
        </p:nvSpPr>
        <p:spPr>
          <a:xfrm>
            <a:off x="7343290" y="5575568"/>
            <a:ext cx="93386" cy="805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riangle 32"/>
          <p:cNvSpPr/>
          <p:nvPr/>
        </p:nvSpPr>
        <p:spPr>
          <a:xfrm>
            <a:off x="4819363" y="5578332"/>
            <a:ext cx="93386" cy="8050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ooter Placeholder 4">
            <a:extLst>
              <a:ext uri="{FF2B5EF4-FFF2-40B4-BE49-F238E27FC236}">
                <a16:creationId xmlns:a16="http://schemas.microsoft.com/office/drawing/2014/main" id="{27B773C1-4854-4E15-90D3-A7A819B12C2F}"/>
              </a:ext>
            </a:extLst>
          </p:cNvPr>
          <p:cNvSpPr>
            <a:spLocks noGrp="1"/>
          </p:cNvSpPr>
          <p:nvPr>
            <p:ph type="ftr" sz="quarter" idx="11"/>
          </p:nvPr>
        </p:nvSpPr>
        <p:spPr>
          <a:xfrm>
            <a:off x="838200" y="6356350"/>
            <a:ext cx="1482969" cy="365125"/>
          </a:xfrm>
        </p:spPr>
        <p:txBody>
          <a:bodyPr/>
          <a:lstStyle/>
          <a:p>
            <a:pPr algn="l"/>
            <a:r>
              <a:rPr lang="en-US"/>
              <a:t>FDA.gov</a:t>
            </a:r>
            <a:endParaRPr lang="en-US" dirty="0"/>
          </a:p>
        </p:txBody>
      </p:sp>
      <p:sp>
        <p:nvSpPr>
          <p:cNvPr id="35" name="Slide Number Placeholder 5">
            <a:extLst>
              <a:ext uri="{FF2B5EF4-FFF2-40B4-BE49-F238E27FC236}">
                <a16:creationId xmlns:a16="http://schemas.microsoft.com/office/drawing/2014/main" id="{36ECB0A2-4599-4D11-93A7-3CB3BDD68641}"/>
              </a:ext>
            </a:extLst>
          </p:cNvPr>
          <p:cNvSpPr>
            <a:spLocks noGrp="1"/>
          </p:cNvSpPr>
          <p:nvPr>
            <p:ph type="sldNum" sz="quarter" idx="12"/>
          </p:nvPr>
        </p:nvSpPr>
        <p:spPr>
          <a:xfrm>
            <a:off x="9870830" y="6356350"/>
            <a:ext cx="1482969" cy="365125"/>
          </a:xfrm>
        </p:spPr>
        <p:txBody>
          <a:bodyPr/>
          <a:lstStyle/>
          <a:p>
            <a:fld id="{39AFCD21-90AD-40C4-A763-E5D38A542DA3}" type="slidenum">
              <a:rPr lang="en-US" smtClean="0"/>
              <a:t>22</a:t>
            </a:fld>
            <a:endParaRPr lang="en-US"/>
          </a:p>
        </p:txBody>
      </p:sp>
    </p:spTree>
    <p:extLst>
      <p:ext uri="{BB962C8B-B14F-4D97-AF65-F5344CB8AC3E}">
        <p14:creationId xmlns:p14="http://schemas.microsoft.com/office/powerpoint/2010/main" val="78292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CCD7-455C-9F46-AB97-8CB9C3432196}"/>
              </a:ext>
            </a:extLst>
          </p:cNvPr>
          <p:cNvSpPr>
            <a:spLocks noGrp="1"/>
          </p:cNvSpPr>
          <p:nvPr>
            <p:ph type="title"/>
          </p:nvPr>
        </p:nvSpPr>
        <p:spPr>
          <a:xfrm>
            <a:off x="838200" y="618516"/>
            <a:ext cx="10515600" cy="1169385"/>
          </a:xfrm>
        </p:spPr>
        <p:txBody>
          <a:bodyPr>
            <a:normAutofit/>
          </a:bodyPr>
          <a:lstStyle/>
          <a:p>
            <a:pPr algn="ctr"/>
            <a:r>
              <a:rPr lang="en" sz="4000" b="1" dirty="0">
                <a:latin typeface="+mn-lt"/>
              </a:rPr>
              <a:t>Generating Evidence to Inform Decisions</a:t>
            </a:r>
            <a:endParaRPr lang="en-US" sz="4000" b="1" dirty="0">
              <a:latin typeface="+mn-lt"/>
            </a:endParaRPr>
          </a:p>
        </p:txBody>
      </p:sp>
      <p:sp>
        <p:nvSpPr>
          <p:cNvPr id="5" name="Footer Placeholder 4">
            <a:extLst>
              <a:ext uri="{FF2B5EF4-FFF2-40B4-BE49-F238E27FC236}">
                <a16:creationId xmlns:a16="http://schemas.microsoft.com/office/drawing/2014/main" id="{737DCB07-6270-7789-7363-DF9B81DBA35A}"/>
              </a:ext>
            </a:extLst>
          </p:cNvPr>
          <p:cNvSpPr>
            <a:spLocks noGrp="1"/>
          </p:cNvSpPr>
          <p:nvPr>
            <p:ph type="ftr" sz="quarter" idx="11"/>
          </p:nvPr>
        </p:nvSpPr>
        <p:spPr>
          <a:xfrm>
            <a:off x="838200" y="6356350"/>
            <a:ext cx="1482969" cy="365125"/>
          </a:xfrm>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206C1E53-A44E-6908-3B24-3F5F1C54B5FF}"/>
              </a:ext>
            </a:extLst>
          </p:cNvPr>
          <p:cNvSpPr>
            <a:spLocks noGrp="1"/>
          </p:cNvSpPr>
          <p:nvPr>
            <p:ph type="sldNum" sz="quarter" idx="12"/>
          </p:nvPr>
        </p:nvSpPr>
        <p:spPr/>
        <p:txBody>
          <a:bodyPr/>
          <a:lstStyle/>
          <a:p>
            <a:fld id="{39AFCD21-90AD-40C4-A763-E5D38A542DA3}" type="slidenum">
              <a:rPr lang="en-US" smtClean="0"/>
              <a:t>23</a:t>
            </a:fld>
            <a:endParaRPr lang="en-US"/>
          </a:p>
        </p:txBody>
      </p:sp>
      <p:pic>
        <p:nvPicPr>
          <p:cNvPr id="9" name="Google Shape;1852;p22" descr="cycle of quality_color_18nov2014.png">
            <a:extLst>
              <a:ext uri="{FF2B5EF4-FFF2-40B4-BE49-F238E27FC236}">
                <a16:creationId xmlns:a16="http://schemas.microsoft.com/office/drawing/2014/main" id="{918DB681-E9D5-84E2-23DF-CC75D746C47B}"/>
              </a:ext>
            </a:extLst>
          </p:cNvPr>
          <p:cNvPicPr preferRelativeResize="0"/>
          <p:nvPr/>
        </p:nvPicPr>
        <p:blipFill rotWithShape="1">
          <a:blip r:embed="rId2">
            <a:alphaModFix/>
          </a:blip>
          <a:srcRect/>
          <a:stretch/>
        </p:blipFill>
        <p:spPr>
          <a:xfrm>
            <a:off x="2770476" y="1534510"/>
            <a:ext cx="6538778" cy="4549406"/>
          </a:xfrm>
          <a:prstGeom prst="rect">
            <a:avLst/>
          </a:prstGeom>
          <a:noFill/>
          <a:ln>
            <a:noFill/>
          </a:ln>
        </p:spPr>
      </p:pic>
    </p:spTree>
    <p:extLst>
      <p:ext uri="{BB962C8B-B14F-4D97-AF65-F5344CB8AC3E}">
        <p14:creationId xmlns:p14="http://schemas.microsoft.com/office/powerpoint/2010/main" val="1455633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44F80F9-4090-263B-9421-763A40BF814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DB2260E-52EC-646D-6305-75EBC0D7662E}"/>
              </a:ext>
            </a:extLst>
          </p:cNvPr>
          <p:cNvSpPr>
            <a:spLocks noGrp="1"/>
          </p:cNvSpPr>
          <p:nvPr>
            <p:ph type="sldNum" sz="quarter" idx="12"/>
          </p:nvPr>
        </p:nvSpPr>
        <p:spPr/>
        <p:txBody>
          <a:bodyPr/>
          <a:lstStyle/>
          <a:p>
            <a:fld id="{39AFCD21-90AD-40C4-A763-E5D38A542DA3}" type="slidenum">
              <a:rPr lang="en-US" smtClean="0"/>
              <a:t>24</a:t>
            </a:fld>
            <a:endParaRPr lang="en-US"/>
          </a:p>
        </p:txBody>
      </p:sp>
      <p:sp>
        <p:nvSpPr>
          <p:cNvPr id="7" name="Google Shape;1146;gb4a23c176c_1_416">
            <a:extLst>
              <a:ext uri="{FF2B5EF4-FFF2-40B4-BE49-F238E27FC236}">
                <a16:creationId xmlns:a16="http://schemas.microsoft.com/office/drawing/2014/main" id="{4D0F4DBA-9377-4296-A1E8-3B7FD6A85910}"/>
              </a:ext>
            </a:extLst>
          </p:cNvPr>
          <p:cNvSpPr txBox="1">
            <a:spLocks noGrp="1"/>
          </p:cNvSpPr>
          <p:nvPr>
            <p:ph type="title"/>
          </p:nvPr>
        </p:nvSpPr>
        <p:spPr>
          <a:xfrm>
            <a:off x="1803985" y="924674"/>
            <a:ext cx="9583738" cy="1155841"/>
          </a:xfrm>
          <a:prstGeom prst="rect">
            <a:avLst/>
          </a:prstGeom>
          <a:noFill/>
          <a:ln>
            <a:noFill/>
          </a:ln>
        </p:spPr>
        <p:txBody>
          <a:bodyPr spcFirstLastPara="1" wrap="square" lIns="121900" tIns="121900" rIns="121900" bIns="121900" anchor="t" anchorCtr="0">
            <a:noAutofit/>
          </a:bodyPr>
          <a:lstStyle/>
          <a:p>
            <a:pPr>
              <a:buSzPts val="3000"/>
            </a:pPr>
            <a:r>
              <a:rPr lang="en" sz="3200" b="1" dirty="0">
                <a:latin typeface="+mn-lt"/>
                <a:ea typeface="Montserrat Medium"/>
                <a:cs typeface="Montserrat Medium"/>
                <a:sym typeface="Montserrat Medium"/>
              </a:rPr>
              <a:t>Our National Clinical Research System is Well-intentioned But Flawed</a:t>
            </a:r>
            <a:endParaRPr sz="3200" b="1" dirty="0">
              <a:latin typeface="+mn-lt"/>
              <a:ea typeface="Montserrat Medium"/>
              <a:cs typeface="Montserrat Medium"/>
              <a:sym typeface="Montserrat Medium"/>
            </a:endParaRPr>
          </a:p>
        </p:txBody>
      </p:sp>
      <p:sp>
        <p:nvSpPr>
          <p:cNvPr id="8" name="Google Shape;1147;gb4a23c176c_1_416">
            <a:extLst>
              <a:ext uri="{FF2B5EF4-FFF2-40B4-BE49-F238E27FC236}">
                <a16:creationId xmlns:a16="http://schemas.microsoft.com/office/drawing/2014/main" id="{2CEFCD5C-2F52-4DE0-AB9A-CF4DEE42DD2E}"/>
              </a:ext>
            </a:extLst>
          </p:cNvPr>
          <p:cNvSpPr txBox="1"/>
          <p:nvPr/>
        </p:nvSpPr>
        <p:spPr>
          <a:xfrm>
            <a:off x="794541" y="2122672"/>
            <a:ext cx="10672800" cy="2702366"/>
          </a:xfrm>
          <a:prstGeom prst="rect">
            <a:avLst/>
          </a:prstGeom>
          <a:noFill/>
          <a:ln>
            <a:noFill/>
          </a:ln>
        </p:spPr>
        <p:txBody>
          <a:bodyPr spcFirstLastPara="1" wrap="square" lIns="68567" tIns="68567" rIns="68567" bIns="68567" anchor="t" anchorCtr="0">
            <a:noAutofit/>
          </a:bodyPr>
          <a:lstStyle/>
          <a:p>
            <a:pPr marL="457200" indent="-457200" defTabSz="1219170">
              <a:buClr>
                <a:srgbClr val="2979FF"/>
              </a:buClr>
              <a:buSzPts val="2100"/>
              <a:buFont typeface="Arial" panose="020B0604020202020204" pitchFamily="34" charset="0"/>
              <a:buChar char="•"/>
            </a:pPr>
            <a:r>
              <a:rPr lang="en" sz="2400" kern="0" dirty="0">
                <a:solidFill>
                  <a:srgbClr val="434343"/>
                </a:solidFill>
                <a:ea typeface="Karla"/>
                <a:cs typeface="Karla"/>
                <a:sym typeface="Karla"/>
              </a:rPr>
              <a:t>High percentage of decisions not supported by evidence*</a:t>
            </a:r>
            <a:endParaRPr sz="2400" kern="0" dirty="0">
              <a:solidFill>
                <a:srgbClr val="434343"/>
              </a:solidFill>
              <a:ea typeface="Karla"/>
              <a:cs typeface="Karla"/>
              <a:sym typeface="Karla"/>
            </a:endParaRPr>
          </a:p>
          <a:p>
            <a:pPr marL="457200" indent="-457200" defTabSz="1219170">
              <a:buClr>
                <a:srgbClr val="2979FF"/>
              </a:buClr>
              <a:buSzPts val="2100"/>
              <a:buFont typeface="Arial" panose="020B0604020202020204" pitchFamily="34" charset="0"/>
              <a:buChar char="•"/>
            </a:pPr>
            <a:r>
              <a:rPr lang="en" sz="2400" kern="0" dirty="0">
                <a:solidFill>
                  <a:srgbClr val="434343"/>
                </a:solidFill>
                <a:ea typeface="Karla"/>
                <a:cs typeface="Karla"/>
                <a:sym typeface="Karla"/>
              </a:rPr>
              <a:t>Health outcomes and disparities are not improving</a:t>
            </a:r>
            <a:endParaRPr sz="2400" kern="0" dirty="0">
              <a:solidFill>
                <a:srgbClr val="434343"/>
              </a:solidFill>
              <a:ea typeface="Karla"/>
              <a:cs typeface="Karla"/>
              <a:sym typeface="Karla"/>
            </a:endParaRPr>
          </a:p>
          <a:p>
            <a:pPr marL="457200" indent="-457200" defTabSz="1219170">
              <a:buClr>
                <a:srgbClr val="2979FF"/>
              </a:buClr>
              <a:buSzPts val="2100"/>
              <a:buFont typeface="Arial" panose="020B0604020202020204" pitchFamily="34" charset="0"/>
              <a:buChar char="•"/>
            </a:pPr>
            <a:r>
              <a:rPr lang="en" sz="2400" kern="0" dirty="0">
                <a:solidFill>
                  <a:srgbClr val="434343"/>
                </a:solidFill>
                <a:ea typeface="Karla"/>
                <a:cs typeface="Karla"/>
                <a:sym typeface="Karla"/>
              </a:rPr>
              <a:t>Current system is great </a:t>
            </a:r>
            <a:r>
              <a:rPr lang="en" sz="2400" b="1" kern="0" dirty="0">
                <a:solidFill>
                  <a:srgbClr val="434343"/>
                </a:solidFill>
                <a:ea typeface="Karla"/>
                <a:cs typeface="Karla"/>
                <a:sym typeface="Karla"/>
              </a:rPr>
              <a:t>except</a:t>
            </a:r>
            <a:r>
              <a:rPr lang="en" sz="2400" kern="0" dirty="0">
                <a:solidFill>
                  <a:srgbClr val="434343"/>
                </a:solidFill>
                <a:ea typeface="Karla"/>
                <a:cs typeface="Karla"/>
                <a:sym typeface="Karla"/>
              </a:rPr>
              <a:t>:</a:t>
            </a:r>
            <a:endParaRPr sz="2400" kern="0" dirty="0">
              <a:solidFill>
                <a:srgbClr val="434343"/>
              </a:solidFill>
              <a:ea typeface="Karla"/>
              <a:cs typeface="Karla"/>
              <a:sym typeface="Karla"/>
            </a:endParaRPr>
          </a:p>
          <a:p>
            <a:pPr marL="787391" lvl="1" indent="-457200" defTabSz="1219170">
              <a:buClr>
                <a:srgbClr val="000000"/>
              </a:buClr>
              <a:buSzPts val="2100"/>
              <a:buFont typeface="Arial" panose="020B0604020202020204" pitchFamily="34" charset="0"/>
              <a:buChar char="•"/>
            </a:pPr>
            <a:r>
              <a:rPr lang="en" sz="2400" kern="0" dirty="0">
                <a:solidFill>
                  <a:srgbClr val="434343"/>
                </a:solidFill>
                <a:ea typeface="Karla"/>
                <a:cs typeface="Karla"/>
                <a:sym typeface="Karla"/>
              </a:rPr>
              <a:t>Too slow, too expensive, and not reliable</a:t>
            </a:r>
            <a:endParaRPr sz="2400" kern="0" dirty="0">
              <a:solidFill>
                <a:srgbClr val="434343"/>
              </a:solidFill>
              <a:ea typeface="Karla"/>
              <a:cs typeface="Karla"/>
              <a:sym typeface="Karla"/>
            </a:endParaRPr>
          </a:p>
          <a:p>
            <a:pPr marL="787391" lvl="1" indent="-457200" defTabSz="1219170">
              <a:buClr>
                <a:srgbClr val="000000"/>
              </a:buClr>
              <a:buSzPts val="2100"/>
              <a:buFont typeface="Arial" panose="020B0604020202020204" pitchFamily="34" charset="0"/>
              <a:buChar char="•"/>
            </a:pPr>
            <a:r>
              <a:rPr lang="en" sz="2400" kern="0" dirty="0">
                <a:solidFill>
                  <a:srgbClr val="434343"/>
                </a:solidFill>
                <a:ea typeface="Karla"/>
                <a:cs typeface="Karla"/>
                <a:sym typeface="Karla"/>
              </a:rPr>
              <a:t>Doesn’t answer questions that matter most to patients</a:t>
            </a:r>
            <a:endParaRPr sz="2400" kern="0" dirty="0">
              <a:solidFill>
                <a:srgbClr val="434343"/>
              </a:solidFill>
              <a:ea typeface="Karla"/>
              <a:cs typeface="Karla"/>
              <a:sym typeface="Karla"/>
            </a:endParaRPr>
          </a:p>
          <a:p>
            <a:pPr marL="787391" lvl="1" indent="-457200" defTabSz="1219170">
              <a:buClr>
                <a:srgbClr val="000000"/>
              </a:buClr>
              <a:buSzPts val="2100"/>
              <a:buFont typeface="Arial" panose="020B0604020202020204" pitchFamily="34" charset="0"/>
              <a:buChar char="•"/>
            </a:pPr>
            <a:r>
              <a:rPr lang="en" sz="2400" kern="0" dirty="0">
                <a:solidFill>
                  <a:srgbClr val="434343"/>
                </a:solidFill>
                <a:ea typeface="Karla"/>
                <a:cs typeface="Karla"/>
                <a:sym typeface="Karla"/>
              </a:rPr>
              <a:t>Unattractive to clinicians &amp; administrators</a:t>
            </a:r>
            <a:endParaRPr sz="2400" kern="0" dirty="0">
              <a:solidFill>
                <a:srgbClr val="434343"/>
              </a:solidFill>
              <a:ea typeface="Karla"/>
              <a:cs typeface="Karla"/>
              <a:sym typeface="Karla"/>
            </a:endParaRPr>
          </a:p>
          <a:p>
            <a:pPr marL="338658" defTabSz="1219170">
              <a:buClr>
                <a:srgbClr val="000000"/>
              </a:buClr>
              <a:buSzPts val="1500"/>
            </a:pPr>
            <a:endParaRPr sz="2133" kern="0" dirty="0">
              <a:solidFill>
                <a:srgbClr val="434343"/>
              </a:solidFill>
              <a:latin typeface="Karla"/>
              <a:ea typeface="Karla"/>
              <a:cs typeface="Karla"/>
              <a:sym typeface="Karla"/>
            </a:endParaRPr>
          </a:p>
          <a:p>
            <a:pPr marL="338658" defTabSz="1219170">
              <a:buClr>
                <a:srgbClr val="000000"/>
              </a:buClr>
              <a:buSzPts val="1500"/>
            </a:pPr>
            <a:endParaRPr sz="2133" kern="0" dirty="0">
              <a:solidFill>
                <a:srgbClr val="434343"/>
              </a:solidFill>
              <a:latin typeface="Karla"/>
              <a:ea typeface="Karla"/>
              <a:cs typeface="Karla"/>
              <a:sym typeface="Karla"/>
            </a:endParaRPr>
          </a:p>
        </p:txBody>
      </p:sp>
      <p:sp>
        <p:nvSpPr>
          <p:cNvPr id="9" name="Google Shape;1148;gb4a23c176c_1_416">
            <a:extLst>
              <a:ext uri="{FF2B5EF4-FFF2-40B4-BE49-F238E27FC236}">
                <a16:creationId xmlns:a16="http://schemas.microsoft.com/office/drawing/2014/main" id="{3934C267-BD38-FCB7-72C8-727AE3F87FA5}"/>
              </a:ext>
            </a:extLst>
          </p:cNvPr>
          <p:cNvSpPr/>
          <p:nvPr/>
        </p:nvSpPr>
        <p:spPr>
          <a:xfrm>
            <a:off x="1994053" y="4869457"/>
            <a:ext cx="8304608" cy="947450"/>
          </a:xfrm>
          <a:prstGeom prst="roundRect">
            <a:avLst>
              <a:gd name="adj" fmla="val 16667"/>
            </a:avLst>
          </a:prstGeom>
          <a:solidFill>
            <a:srgbClr val="92D050"/>
          </a:solidFill>
          <a:ln>
            <a:noFill/>
          </a:ln>
          <a:effectLst>
            <a:outerShdw blurRad="40000" dist="23000" dir="5400000" rotWithShape="0">
              <a:srgbClr val="000000">
                <a:alpha val="34120"/>
              </a:srgbClr>
            </a:outerShdw>
          </a:effectLst>
        </p:spPr>
        <p:txBody>
          <a:bodyPr spcFirstLastPara="1" wrap="square" lIns="121867" tIns="60933" rIns="121867" bIns="60933" anchor="ctr" anchorCtr="0">
            <a:noAutofit/>
          </a:bodyPr>
          <a:lstStyle/>
          <a:p>
            <a:pPr algn="ctr" defTabSz="1219170">
              <a:buClr>
                <a:srgbClr val="000000"/>
              </a:buClr>
              <a:buSzPts val="1800"/>
            </a:pPr>
            <a:r>
              <a:rPr lang="en" sz="2400" b="1" kern="0" dirty="0">
                <a:solidFill>
                  <a:srgbClr val="000000"/>
                </a:solidFill>
                <a:latin typeface="Calibri"/>
                <a:ea typeface="Calibri"/>
                <a:cs typeface="Calibri"/>
                <a:sym typeface="Calibri"/>
              </a:rPr>
              <a:t>We are not generating the evidence we need to support the healthcare decisions that patients and their doctors have to make every day.</a:t>
            </a:r>
            <a:endParaRPr sz="1867" kern="0" dirty="0">
              <a:solidFill>
                <a:srgbClr val="000000"/>
              </a:solidFill>
              <a:latin typeface="Arial"/>
              <a:ea typeface="Arial"/>
              <a:cs typeface="Arial"/>
              <a:sym typeface="Arial"/>
            </a:endParaRPr>
          </a:p>
        </p:txBody>
      </p:sp>
      <p:sp>
        <p:nvSpPr>
          <p:cNvPr id="10" name="Google Shape;1149;gb4a23c176c_1_416">
            <a:extLst>
              <a:ext uri="{FF2B5EF4-FFF2-40B4-BE49-F238E27FC236}">
                <a16:creationId xmlns:a16="http://schemas.microsoft.com/office/drawing/2014/main" id="{133F4164-EC00-AE97-DA11-7C4E99987D62}"/>
              </a:ext>
            </a:extLst>
          </p:cNvPr>
          <p:cNvSpPr/>
          <p:nvPr/>
        </p:nvSpPr>
        <p:spPr>
          <a:xfrm>
            <a:off x="7783686" y="5818750"/>
            <a:ext cx="3880000" cy="276800"/>
          </a:xfrm>
          <a:prstGeom prst="rect">
            <a:avLst/>
          </a:prstGeom>
          <a:noFill/>
          <a:ln>
            <a:noFill/>
          </a:ln>
        </p:spPr>
        <p:txBody>
          <a:bodyPr spcFirstLastPara="1" wrap="square" lIns="121867" tIns="60933" rIns="121867" bIns="60933" anchor="t" anchorCtr="0">
            <a:noAutofit/>
          </a:bodyPr>
          <a:lstStyle/>
          <a:p>
            <a:pPr defTabSz="1219170">
              <a:buClr>
                <a:srgbClr val="000000"/>
              </a:buClr>
              <a:buSzPts val="1200"/>
            </a:pPr>
            <a:r>
              <a:rPr lang="en" sz="1050" i="1" kern="0" dirty="0">
                <a:solidFill>
                  <a:srgbClr val="999999"/>
                </a:solidFill>
                <a:latin typeface="Arial"/>
                <a:ea typeface="Arial"/>
                <a:cs typeface="Arial"/>
                <a:sym typeface="Arial"/>
              </a:rPr>
              <a:t>Source: Tricoci P et al. JAMA 2009;301:831-41</a:t>
            </a:r>
            <a:endParaRPr sz="1050" kern="0" dirty="0">
              <a:solidFill>
                <a:srgbClr val="999999"/>
              </a:solidFill>
              <a:latin typeface="Calibri"/>
              <a:ea typeface="Calibri"/>
              <a:cs typeface="Calibri"/>
              <a:sym typeface="Calibri"/>
            </a:endParaRPr>
          </a:p>
        </p:txBody>
      </p:sp>
    </p:spTree>
    <p:extLst>
      <p:ext uri="{BB962C8B-B14F-4D97-AF65-F5344CB8AC3E}">
        <p14:creationId xmlns:p14="http://schemas.microsoft.com/office/powerpoint/2010/main" val="1879887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2A452-CE02-3AEC-D839-AD04FEAD98B3}"/>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547CBDBD-8237-3794-E2F4-3DB8FDA6AF85}"/>
              </a:ext>
            </a:extLst>
          </p:cNvPr>
          <p:cNvSpPr>
            <a:spLocks noGrp="1"/>
          </p:cNvSpPr>
          <p:nvPr>
            <p:ph type="sldNum" sz="quarter" idx="12"/>
          </p:nvPr>
        </p:nvSpPr>
        <p:spPr/>
        <p:txBody>
          <a:bodyPr/>
          <a:lstStyle/>
          <a:p>
            <a:fld id="{39AFCD21-90AD-40C4-A763-E5D38A542DA3}" type="slidenum">
              <a:rPr lang="en-US" smtClean="0"/>
              <a:t>25</a:t>
            </a:fld>
            <a:endParaRPr lang="en-US"/>
          </a:p>
        </p:txBody>
      </p:sp>
      <p:pic>
        <p:nvPicPr>
          <p:cNvPr id="7" name="Google Shape;1162;gb4a23c176c_1_431">
            <a:extLst>
              <a:ext uri="{FF2B5EF4-FFF2-40B4-BE49-F238E27FC236}">
                <a16:creationId xmlns:a16="http://schemas.microsoft.com/office/drawing/2014/main" id="{F6E77D44-9B93-796B-69B3-DA5F7043B00F}"/>
              </a:ext>
            </a:extLst>
          </p:cNvPr>
          <p:cNvPicPr preferRelativeResize="0"/>
          <p:nvPr/>
        </p:nvPicPr>
        <p:blipFill rotWithShape="1">
          <a:blip r:embed="rId2">
            <a:alphaModFix/>
          </a:blip>
          <a:srcRect b="13156"/>
          <a:stretch/>
        </p:blipFill>
        <p:spPr>
          <a:xfrm>
            <a:off x="557924" y="136525"/>
            <a:ext cx="4919815" cy="5949581"/>
          </a:xfrm>
          <a:prstGeom prst="rect">
            <a:avLst/>
          </a:prstGeom>
          <a:noFill/>
          <a:ln>
            <a:noFill/>
          </a:ln>
        </p:spPr>
      </p:pic>
      <p:sp>
        <p:nvSpPr>
          <p:cNvPr id="8" name="Google Shape;1163;gb4a23c176c_1_431">
            <a:extLst>
              <a:ext uri="{FF2B5EF4-FFF2-40B4-BE49-F238E27FC236}">
                <a16:creationId xmlns:a16="http://schemas.microsoft.com/office/drawing/2014/main" id="{5CF9F032-B33E-3A4A-80D5-A8B5156AA252}"/>
              </a:ext>
            </a:extLst>
          </p:cNvPr>
          <p:cNvSpPr txBox="1"/>
          <p:nvPr/>
        </p:nvSpPr>
        <p:spPr>
          <a:xfrm>
            <a:off x="5791200" y="1849821"/>
            <a:ext cx="5562599" cy="3405412"/>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700"/>
            </a:pPr>
            <a:r>
              <a:rPr lang="en" sz="2267" kern="0" dirty="0">
                <a:solidFill>
                  <a:srgbClr val="000000"/>
                </a:solidFill>
                <a:latin typeface="Arial"/>
                <a:cs typeface="Arial"/>
                <a:sym typeface="Arial"/>
              </a:rPr>
              <a:t>Across 26 current ACC/AHA guidelines, 8.5% of recommendations were LOE A</a:t>
            </a:r>
            <a:endParaRPr sz="2267" kern="0" dirty="0">
              <a:solidFill>
                <a:srgbClr val="000000"/>
              </a:solidFill>
              <a:latin typeface="Arial"/>
              <a:cs typeface="Arial"/>
              <a:sym typeface="Arial"/>
            </a:endParaRPr>
          </a:p>
          <a:p>
            <a:pPr defTabSz="1219170">
              <a:buClr>
                <a:srgbClr val="000000"/>
              </a:buClr>
              <a:buSzPts val="1700"/>
            </a:pPr>
            <a:endParaRPr sz="2267" kern="0" dirty="0">
              <a:solidFill>
                <a:srgbClr val="000000"/>
              </a:solidFill>
              <a:latin typeface="Arial"/>
              <a:cs typeface="Arial"/>
              <a:sym typeface="Arial"/>
            </a:endParaRPr>
          </a:p>
          <a:p>
            <a:pPr defTabSz="1219170">
              <a:buClr>
                <a:srgbClr val="000000"/>
              </a:buClr>
              <a:buSzPts val="1700"/>
            </a:pPr>
            <a:r>
              <a:rPr lang="en" sz="2267" kern="0" dirty="0">
                <a:solidFill>
                  <a:srgbClr val="000000"/>
                </a:solidFill>
                <a:latin typeface="Arial"/>
                <a:cs typeface="Arial"/>
                <a:sym typeface="Arial"/>
              </a:rPr>
              <a:t>Across 25 ESC guidelines, 14.2% of recommendations were LOE A</a:t>
            </a:r>
            <a:endParaRPr sz="2267" kern="0" dirty="0">
              <a:solidFill>
                <a:srgbClr val="000000"/>
              </a:solidFill>
              <a:latin typeface="Arial"/>
              <a:cs typeface="Arial"/>
              <a:sym typeface="Arial"/>
            </a:endParaRPr>
          </a:p>
          <a:p>
            <a:pPr defTabSz="1219170">
              <a:buClr>
                <a:srgbClr val="000000"/>
              </a:buClr>
              <a:buSzPts val="1700"/>
            </a:pPr>
            <a:endParaRPr sz="2267" kern="0" dirty="0">
              <a:solidFill>
                <a:srgbClr val="000000"/>
              </a:solidFill>
              <a:latin typeface="Arial"/>
              <a:cs typeface="Arial"/>
              <a:sym typeface="Arial"/>
            </a:endParaRPr>
          </a:p>
          <a:p>
            <a:pPr defTabSz="1219170">
              <a:buClr>
                <a:srgbClr val="000000"/>
              </a:buClr>
              <a:buSzPts val="1700"/>
            </a:pPr>
            <a:r>
              <a:rPr lang="en" sz="2267" kern="0" dirty="0">
                <a:solidFill>
                  <a:srgbClr val="000000"/>
                </a:solidFill>
                <a:latin typeface="Arial"/>
                <a:cs typeface="Arial"/>
                <a:sym typeface="Arial"/>
              </a:rPr>
              <a:t>This pattern does not appear to have meaningfully improved from 2008 to 2018</a:t>
            </a:r>
            <a:endParaRPr sz="2267" kern="0" dirty="0">
              <a:solidFill>
                <a:srgbClr val="000000"/>
              </a:solidFill>
              <a:latin typeface="Arial"/>
              <a:cs typeface="Arial"/>
              <a:sym typeface="Arial"/>
            </a:endParaRPr>
          </a:p>
        </p:txBody>
      </p:sp>
      <p:sp>
        <p:nvSpPr>
          <p:cNvPr id="9" name="Google Shape;1164;gb4a23c176c_1_431">
            <a:extLst>
              <a:ext uri="{FF2B5EF4-FFF2-40B4-BE49-F238E27FC236}">
                <a16:creationId xmlns:a16="http://schemas.microsoft.com/office/drawing/2014/main" id="{D8682687-7B85-02B3-BABE-F786DC5AC062}"/>
              </a:ext>
            </a:extLst>
          </p:cNvPr>
          <p:cNvSpPr txBox="1"/>
          <p:nvPr/>
        </p:nvSpPr>
        <p:spPr>
          <a:xfrm>
            <a:off x="6052345" y="5655791"/>
            <a:ext cx="5301454" cy="300000"/>
          </a:xfrm>
          <a:prstGeom prst="rect">
            <a:avLst/>
          </a:prstGeom>
          <a:noFill/>
          <a:ln>
            <a:noFill/>
          </a:ln>
        </p:spPr>
        <p:txBody>
          <a:bodyPr spcFirstLastPara="1" wrap="square" lIns="121900" tIns="60933" rIns="121900" bIns="60933" anchor="t" anchorCtr="0">
            <a:noAutofit/>
          </a:bodyPr>
          <a:lstStyle/>
          <a:p>
            <a:pPr algn="r" defTabSz="1219170">
              <a:buClr>
                <a:srgbClr val="000000"/>
              </a:buClr>
              <a:buSzPts val="1350"/>
            </a:pPr>
            <a:r>
              <a:rPr lang="en" sz="1200" i="1" kern="0" dirty="0">
                <a:solidFill>
                  <a:srgbClr val="999999"/>
                </a:solidFill>
                <a:latin typeface="Arial"/>
                <a:cs typeface="Arial"/>
                <a:sym typeface="Arial"/>
              </a:rPr>
              <a:t>Source: Fanaroff AC, Lopes RD, et al. JAMA 2019;321:1069 </a:t>
            </a:r>
            <a:endParaRPr sz="1200" i="1" kern="0" dirty="0">
              <a:solidFill>
                <a:srgbClr val="999999"/>
              </a:solidFill>
              <a:latin typeface="Arial"/>
              <a:cs typeface="Arial"/>
              <a:sym typeface="Arial"/>
            </a:endParaRPr>
          </a:p>
        </p:txBody>
      </p:sp>
    </p:spTree>
    <p:extLst>
      <p:ext uri="{BB962C8B-B14F-4D97-AF65-F5344CB8AC3E}">
        <p14:creationId xmlns:p14="http://schemas.microsoft.com/office/powerpoint/2010/main" val="407320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creen Shot 2015-09-17 at 11.47.13 PM.png">
            <a:extLst>
              <a:ext uri="{FF2B5EF4-FFF2-40B4-BE49-F238E27FC236}">
                <a16:creationId xmlns:a16="http://schemas.microsoft.com/office/drawing/2014/main" id="{661EB672-8123-E58A-FFD1-BA4D9DADDA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936" y="1261241"/>
            <a:ext cx="8725358" cy="4651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2207E8-4048-9BE7-7093-4BA9875C8317}"/>
              </a:ext>
            </a:extLst>
          </p:cNvPr>
          <p:cNvSpPr>
            <a:spLocks noGrp="1"/>
          </p:cNvSpPr>
          <p:nvPr>
            <p:ph type="title"/>
          </p:nvPr>
        </p:nvSpPr>
        <p:spPr>
          <a:xfrm>
            <a:off x="838200" y="497330"/>
            <a:ext cx="10515600" cy="896115"/>
          </a:xfrm>
        </p:spPr>
        <p:txBody>
          <a:bodyPr>
            <a:normAutofit/>
          </a:bodyPr>
          <a:lstStyle/>
          <a:p>
            <a:pPr algn="ctr"/>
            <a:r>
              <a:rPr lang="en-US" altLang="en-US" sz="4000" b="1" dirty="0">
                <a:latin typeface="+mn-lt"/>
              </a:rPr>
              <a:t>Trial Hyperinflation</a:t>
            </a:r>
            <a:endParaRPr lang="en-US" sz="4000" b="1" dirty="0">
              <a:latin typeface="+mn-lt"/>
            </a:endParaRPr>
          </a:p>
        </p:txBody>
      </p:sp>
      <p:sp>
        <p:nvSpPr>
          <p:cNvPr id="5" name="Footer Placeholder 4">
            <a:extLst>
              <a:ext uri="{FF2B5EF4-FFF2-40B4-BE49-F238E27FC236}">
                <a16:creationId xmlns:a16="http://schemas.microsoft.com/office/drawing/2014/main" id="{0E951513-1D91-9838-B092-554B141D6C28}"/>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6588C4F-7B38-9E14-A7CB-3FD3CFF7E4B5}"/>
              </a:ext>
            </a:extLst>
          </p:cNvPr>
          <p:cNvSpPr>
            <a:spLocks noGrp="1"/>
          </p:cNvSpPr>
          <p:nvPr>
            <p:ph type="sldNum" sz="quarter" idx="12"/>
          </p:nvPr>
        </p:nvSpPr>
        <p:spPr/>
        <p:txBody>
          <a:bodyPr/>
          <a:lstStyle/>
          <a:p>
            <a:fld id="{39AFCD21-90AD-40C4-A763-E5D38A542DA3}" type="slidenum">
              <a:rPr lang="en-US" smtClean="0"/>
              <a:t>26</a:t>
            </a:fld>
            <a:endParaRPr lang="en-US"/>
          </a:p>
        </p:txBody>
      </p:sp>
      <p:sp>
        <p:nvSpPr>
          <p:cNvPr id="8" name="TextBox 3">
            <a:extLst>
              <a:ext uri="{FF2B5EF4-FFF2-40B4-BE49-F238E27FC236}">
                <a16:creationId xmlns:a16="http://schemas.microsoft.com/office/drawing/2014/main" id="{243FDBD2-9B7C-1CD1-B647-8A4F281ABE35}"/>
              </a:ext>
            </a:extLst>
          </p:cNvPr>
          <p:cNvSpPr txBox="1">
            <a:spLocks noChangeArrowheads="1"/>
          </p:cNvSpPr>
          <p:nvPr/>
        </p:nvSpPr>
        <p:spPr bwMode="auto">
          <a:xfrm>
            <a:off x="6798742" y="5809014"/>
            <a:ext cx="4089514" cy="253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7" tIns="45703" rIns="91407" bIns="4570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914050" fontAlgn="base">
              <a:spcBef>
                <a:spcPct val="0"/>
              </a:spcBef>
              <a:spcAft>
                <a:spcPct val="0"/>
              </a:spcAft>
            </a:pPr>
            <a:r>
              <a:rPr lang="en-US" altLang="en-US" sz="1050" dirty="0">
                <a:solidFill>
                  <a:srgbClr val="000000"/>
                </a:solidFill>
                <a:cs typeface="Arial" pitchFamily="34" charset="0"/>
              </a:rPr>
              <a:t>Source: Berndt E, Cockburn I.  Monthly Labor Review, June 2014</a:t>
            </a:r>
          </a:p>
        </p:txBody>
      </p:sp>
    </p:spTree>
    <p:extLst>
      <p:ext uri="{BB962C8B-B14F-4D97-AF65-F5344CB8AC3E}">
        <p14:creationId xmlns:p14="http://schemas.microsoft.com/office/powerpoint/2010/main" val="3899187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99D84-2DF6-6B49-B9E9-C6E652943235}"/>
              </a:ext>
            </a:extLst>
          </p:cNvPr>
          <p:cNvSpPr>
            <a:spLocks noGrp="1"/>
          </p:cNvSpPr>
          <p:nvPr>
            <p:ph type="title"/>
          </p:nvPr>
        </p:nvSpPr>
        <p:spPr>
          <a:xfrm>
            <a:off x="838200" y="1093076"/>
            <a:ext cx="10515600" cy="976752"/>
          </a:xfrm>
        </p:spPr>
        <p:txBody>
          <a:bodyPr>
            <a:normAutofit/>
          </a:bodyPr>
          <a:lstStyle/>
          <a:p>
            <a:pPr algn="ctr"/>
            <a:r>
              <a:rPr lang="en-US" sz="4000" b="1" dirty="0">
                <a:latin typeface="+mn-lt"/>
              </a:rPr>
              <a:t>Societal Motivation</a:t>
            </a:r>
          </a:p>
        </p:txBody>
      </p:sp>
      <p:sp>
        <p:nvSpPr>
          <p:cNvPr id="3" name="Content Placeholder 2">
            <a:extLst>
              <a:ext uri="{FF2B5EF4-FFF2-40B4-BE49-F238E27FC236}">
                <a16:creationId xmlns:a16="http://schemas.microsoft.com/office/drawing/2014/main" id="{0E1EAFC2-5607-4FDD-4926-EC332B180165}"/>
              </a:ext>
            </a:extLst>
          </p:cNvPr>
          <p:cNvSpPr>
            <a:spLocks noGrp="1"/>
          </p:cNvSpPr>
          <p:nvPr>
            <p:ph idx="1"/>
          </p:nvPr>
        </p:nvSpPr>
        <p:spPr>
          <a:xfrm>
            <a:off x="1502979" y="2301766"/>
            <a:ext cx="9186042" cy="3822646"/>
          </a:xfrm>
        </p:spPr>
        <p:txBody>
          <a:bodyPr>
            <a:normAutofit/>
          </a:bodyPr>
          <a:lstStyle/>
          <a:p>
            <a:pPr marL="0" indent="0" algn="ctr">
              <a:buNone/>
            </a:pPr>
            <a:r>
              <a:rPr lang="en-US" sz="3600" dirty="0"/>
              <a:t>When possible, it is best to develop a concept, generate the evidence, implement strategies that are proven effective, and reassess for gaps and areas of improvement.</a:t>
            </a:r>
          </a:p>
        </p:txBody>
      </p:sp>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27</a:t>
            </a:fld>
            <a:endParaRPr lang="en-US"/>
          </a:p>
        </p:txBody>
      </p:sp>
    </p:spTree>
    <p:extLst>
      <p:ext uri="{BB962C8B-B14F-4D97-AF65-F5344CB8AC3E}">
        <p14:creationId xmlns:p14="http://schemas.microsoft.com/office/powerpoint/2010/main" val="547360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0BC6-FE41-3166-C616-667C503508B1}"/>
              </a:ext>
            </a:extLst>
          </p:cNvPr>
          <p:cNvSpPr>
            <a:spLocks noGrp="1"/>
          </p:cNvSpPr>
          <p:nvPr>
            <p:ph type="title"/>
          </p:nvPr>
        </p:nvSpPr>
        <p:spPr>
          <a:xfrm>
            <a:off x="838200" y="1072055"/>
            <a:ext cx="10515600" cy="1261242"/>
          </a:xfrm>
        </p:spPr>
        <p:txBody>
          <a:bodyPr>
            <a:normAutofit/>
          </a:bodyPr>
          <a:lstStyle/>
          <a:p>
            <a:pPr algn="ctr"/>
            <a:r>
              <a:rPr lang="en-US" sz="4000" b="1" dirty="0">
                <a:latin typeface="+mn-lt"/>
              </a:rPr>
              <a:t>“Selfish Motivation”</a:t>
            </a:r>
          </a:p>
        </p:txBody>
      </p:sp>
      <p:sp>
        <p:nvSpPr>
          <p:cNvPr id="3" name="Content Placeholder 2">
            <a:extLst>
              <a:ext uri="{FF2B5EF4-FFF2-40B4-BE49-F238E27FC236}">
                <a16:creationId xmlns:a16="http://schemas.microsoft.com/office/drawing/2014/main" id="{549068E7-14AF-2139-F848-9A14F940AAD7}"/>
              </a:ext>
            </a:extLst>
          </p:cNvPr>
          <p:cNvSpPr>
            <a:spLocks noGrp="1"/>
          </p:cNvSpPr>
          <p:nvPr>
            <p:ph idx="1"/>
          </p:nvPr>
        </p:nvSpPr>
        <p:spPr>
          <a:xfrm>
            <a:off x="1217886" y="2333297"/>
            <a:ext cx="9756228" cy="2645487"/>
          </a:xfrm>
        </p:spPr>
        <p:txBody>
          <a:bodyPr>
            <a:normAutofit/>
          </a:bodyPr>
          <a:lstStyle/>
          <a:p>
            <a:pPr marL="0" indent="0" algn="ctr">
              <a:buNone/>
            </a:pPr>
            <a:r>
              <a:rPr lang="en-US" sz="3600" dirty="0"/>
              <a:t>The amount of heat generated about an FDA decision is inversely proportional to the quality of the evidence on the topic.</a:t>
            </a:r>
          </a:p>
        </p:txBody>
      </p:sp>
      <p:sp>
        <p:nvSpPr>
          <p:cNvPr id="5" name="Footer Placeholder 4">
            <a:extLst>
              <a:ext uri="{FF2B5EF4-FFF2-40B4-BE49-F238E27FC236}">
                <a16:creationId xmlns:a16="http://schemas.microsoft.com/office/drawing/2014/main" id="{B2EC3D97-08DF-5E33-705D-57DE8C4FCFD8}"/>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7F2A382-9F95-BF7B-E35E-55B875D3746C}"/>
              </a:ext>
            </a:extLst>
          </p:cNvPr>
          <p:cNvSpPr>
            <a:spLocks noGrp="1"/>
          </p:cNvSpPr>
          <p:nvPr>
            <p:ph type="sldNum" sz="quarter" idx="12"/>
          </p:nvPr>
        </p:nvSpPr>
        <p:spPr/>
        <p:txBody>
          <a:bodyPr/>
          <a:lstStyle/>
          <a:p>
            <a:fld id="{39AFCD21-90AD-40C4-A763-E5D38A542DA3}" type="slidenum">
              <a:rPr lang="en-US" smtClean="0"/>
              <a:t>28</a:t>
            </a:fld>
            <a:endParaRPr lang="en-US"/>
          </a:p>
        </p:txBody>
      </p:sp>
    </p:spTree>
    <p:extLst>
      <p:ext uri="{BB962C8B-B14F-4D97-AF65-F5344CB8AC3E}">
        <p14:creationId xmlns:p14="http://schemas.microsoft.com/office/powerpoint/2010/main" val="1110887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8F0229-98FA-8E4A-854C-7D4DC09D63F3}"/>
              </a:ext>
            </a:extLst>
          </p:cNvPr>
          <p:cNvSpPr>
            <a:spLocks noGrp="1"/>
          </p:cNvSpPr>
          <p:nvPr>
            <p:ph type="title"/>
          </p:nvPr>
        </p:nvSpPr>
        <p:spPr>
          <a:xfrm>
            <a:off x="838200" y="2273438"/>
            <a:ext cx="10515600" cy="1325563"/>
          </a:xfrm>
        </p:spPr>
        <p:txBody>
          <a:bodyPr>
            <a:normAutofit fontScale="90000"/>
          </a:bodyPr>
          <a:lstStyle/>
          <a:p>
            <a:r>
              <a:rPr lang="en-US" b="1" dirty="0"/>
              <a:t>In God we trust, all others must bring high quality, reliable evidence</a:t>
            </a:r>
            <a:br>
              <a:rPr lang="en-US" dirty="0"/>
            </a:br>
            <a:br>
              <a:rPr lang="en-US" dirty="0"/>
            </a:br>
            <a:r>
              <a:rPr lang="en-US" dirty="0"/>
              <a:t>					</a:t>
            </a:r>
            <a:r>
              <a:rPr lang="en-US" sz="2000" dirty="0"/>
              <a:t>From Kurt </a:t>
            </a:r>
            <a:r>
              <a:rPr lang="en-US" sz="2000" dirty="0" err="1"/>
              <a:t>Furberg</a:t>
            </a:r>
            <a:r>
              <a:rPr lang="en-US" sz="2000" dirty="0"/>
              <a:t>, Circa 1990</a:t>
            </a:r>
            <a:endParaRPr lang="en-US" dirty="0"/>
          </a:p>
        </p:txBody>
      </p:sp>
      <p:sp>
        <p:nvSpPr>
          <p:cNvPr id="4" name="Footer Placeholder 3">
            <a:extLst>
              <a:ext uri="{FF2B5EF4-FFF2-40B4-BE49-F238E27FC236}">
                <a16:creationId xmlns:a16="http://schemas.microsoft.com/office/drawing/2014/main" id="{53C7A73D-49E5-D646-9A0F-7DADB4292627}"/>
              </a:ext>
            </a:extLst>
          </p:cNvPr>
          <p:cNvSpPr>
            <a:spLocks noGrp="1"/>
          </p:cNvSpPr>
          <p:nvPr>
            <p:ph type="ftr" sz="quarter" idx="11"/>
          </p:nvPr>
        </p:nvSpPr>
        <p:spPr/>
        <p:txBody>
          <a:bodyPr/>
          <a:lstStyle/>
          <a:p>
            <a:pPr algn="l"/>
            <a:r>
              <a:rPr lang="en-US"/>
              <a:t>FDA.gov</a:t>
            </a:r>
            <a:endParaRPr lang="en-US" dirty="0"/>
          </a:p>
        </p:txBody>
      </p:sp>
      <p:sp>
        <p:nvSpPr>
          <p:cNvPr id="5" name="Slide Number Placeholder 4">
            <a:extLst>
              <a:ext uri="{FF2B5EF4-FFF2-40B4-BE49-F238E27FC236}">
                <a16:creationId xmlns:a16="http://schemas.microsoft.com/office/drawing/2014/main" id="{92CE2173-B846-B449-88DC-90C61E374792}"/>
              </a:ext>
            </a:extLst>
          </p:cNvPr>
          <p:cNvSpPr>
            <a:spLocks noGrp="1"/>
          </p:cNvSpPr>
          <p:nvPr>
            <p:ph type="sldNum" sz="quarter" idx="12"/>
          </p:nvPr>
        </p:nvSpPr>
        <p:spPr/>
        <p:txBody>
          <a:bodyPr/>
          <a:lstStyle/>
          <a:p>
            <a:fld id="{39AFCD21-90AD-40C4-A763-E5D38A542DA3}" type="slidenum">
              <a:rPr lang="en-US" smtClean="0"/>
              <a:t>29</a:t>
            </a:fld>
            <a:endParaRPr lang="en-US"/>
          </a:p>
        </p:txBody>
      </p:sp>
    </p:spTree>
    <p:extLst>
      <p:ext uri="{BB962C8B-B14F-4D97-AF65-F5344CB8AC3E}">
        <p14:creationId xmlns:p14="http://schemas.microsoft.com/office/powerpoint/2010/main" val="361339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A324EA0-50A2-C962-1328-26E1C0B09208}"/>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3BCD96E4-3339-5566-1C6C-E210D57DC27E}"/>
              </a:ext>
            </a:extLst>
          </p:cNvPr>
          <p:cNvSpPr>
            <a:spLocks noGrp="1"/>
          </p:cNvSpPr>
          <p:nvPr>
            <p:ph type="sldNum" sz="quarter" idx="12"/>
          </p:nvPr>
        </p:nvSpPr>
        <p:spPr/>
        <p:txBody>
          <a:bodyPr/>
          <a:lstStyle/>
          <a:p>
            <a:fld id="{39AFCD21-90AD-40C4-A763-E5D38A542DA3}" type="slidenum">
              <a:rPr lang="en-US" smtClean="0"/>
              <a:t>3</a:t>
            </a:fld>
            <a:endParaRPr lang="en-US"/>
          </a:p>
        </p:txBody>
      </p:sp>
      <p:sp>
        <p:nvSpPr>
          <p:cNvPr id="7" name="Title 1">
            <a:extLst>
              <a:ext uri="{FF2B5EF4-FFF2-40B4-BE49-F238E27FC236}">
                <a16:creationId xmlns:a16="http://schemas.microsoft.com/office/drawing/2014/main" id="{B928DB89-69D6-09F7-F012-EED0F9FA12F9}"/>
              </a:ext>
            </a:extLst>
          </p:cNvPr>
          <p:cNvSpPr>
            <a:spLocks noGrp="1"/>
          </p:cNvSpPr>
          <p:nvPr>
            <p:ph type="title"/>
          </p:nvPr>
        </p:nvSpPr>
        <p:spPr>
          <a:xfrm>
            <a:off x="838200" y="1093077"/>
            <a:ext cx="10515600" cy="807819"/>
          </a:xfrm>
        </p:spPr>
        <p:txBody>
          <a:bodyPr>
            <a:normAutofit/>
          </a:bodyPr>
          <a:lstStyle/>
          <a:p>
            <a:pPr algn="ctr"/>
            <a:r>
              <a:rPr lang="en-US" sz="4000" b="1" dirty="0">
                <a:latin typeface="+mn-lt"/>
              </a:rPr>
              <a:t>Evidence Generation &amp; FDA 2022</a:t>
            </a:r>
          </a:p>
        </p:txBody>
      </p:sp>
      <p:sp>
        <p:nvSpPr>
          <p:cNvPr id="8" name="Content Placeholder 2">
            <a:extLst>
              <a:ext uri="{FF2B5EF4-FFF2-40B4-BE49-F238E27FC236}">
                <a16:creationId xmlns:a16="http://schemas.microsoft.com/office/drawing/2014/main" id="{1FAB8281-AAA3-7591-51D4-FFA6362D768D}"/>
              </a:ext>
            </a:extLst>
          </p:cNvPr>
          <p:cNvSpPr>
            <a:spLocks noGrp="1"/>
          </p:cNvSpPr>
          <p:nvPr>
            <p:ph idx="1"/>
          </p:nvPr>
        </p:nvSpPr>
        <p:spPr>
          <a:xfrm>
            <a:off x="838200" y="2039007"/>
            <a:ext cx="10515600" cy="4137956"/>
          </a:xfrm>
        </p:spPr>
        <p:txBody>
          <a:bodyPr>
            <a:normAutofit/>
          </a:bodyPr>
          <a:lstStyle/>
          <a:p>
            <a:r>
              <a:rPr lang="en-US" sz="3400" dirty="0"/>
              <a:t>FDA mission and priorities.</a:t>
            </a:r>
          </a:p>
          <a:p>
            <a:r>
              <a:rPr lang="en-US" sz="3400" dirty="0"/>
              <a:t>Why do we need to improve the evidence generation system?</a:t>
            </a:r>
          </a:p>
          <a:p>
            <a:r>
              <a:rPr lang="en-US" sz="3400" dirty="0"/>
              <a:t>What have we learned about evidence generation in the pandemic?</a:t>
            </a:r>
          </a:p>
          <a:p>
            <a:r>
              <a:rPr lang="en-US" sz="3400" dirty="0"/>
              <a:t>Hopes for the future.</a:t>
            </a:r>
          </a:p>
        </p:txBody>
      </p:sp>
    </p:spTree>
    <p:extLst>
      <p:ext uri="{BB962C8B-B14F-4D97-AF65-F5344CB8AC3E}">
        <p14:creationId xmlns:p14="http://schemas.microsoft.com/office/powerpoint/2010/main" val="2305195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4ADD-AA6A-BC46-A56D-96E58567B7EF}"/>
              </a:ext>
            </a:extLst>
          </p:cNvPr>
          <p:cNvSpPr>
            <a:spLocks noGrp="1"/>
          </p:cNvSpPr>
          <p:nvPr>
            <p:ph type="title"/>
          </p:nvPr>
        </p:nvSpPr>
        <p:spPr>
          <a:xfrm>
            <a:off x="944217" y="2103437"/>
            <a:ext cx="10515600" cy="1325563"/>
          </a:xfrm>
        </p:spPr>
        <p:txBody>
          <a:bodyPr>
            <a:normAutofit fontScale="90000"/>
          </a:bodyPr>
          <a:lstStyle/>
          <a:p>
            <a:r>
              <a:rPr lang="en-US" b="1" dirty="0"/>
              <a:t>Expert opinion is important and valuable.  An expert with an opinion supported by reliable, high quality evidence is much more valuable.</a:t>
            </a:r>
          </a:p>
        </p:txBody>
      </p:sp>
      <p:sp>
        <p:nvSpPr>
          <p:cNvPr id="3" name="Footer Placeholder 2">
            <a:extLst>
              <a:ext uri="{FF2B5EF4-FFF2-40B4-BE49-F238E27FC236}">
                <a16:creationId xmlns:a16="http://schemas.microsoft.com/office/drawing/2014/main" id="{E2E00279-B3EE-BB4F-9464-4E31E60907A7}"/>
              </a:ext>
            </a:extLst>
          </p:cNvPr>
          <p:cNvSpPr>
            <a:spLocks noGrp="1"/>
          </p:cNvSpPr>
          <p:nvPr>
            <p:ph type="ftr" sz="quarter" idx="11"/>
          </p:nvPr>
        </p:nvSpPr>
        <p:spPr/>
        <p:txBody>
          <a:bodyPr/>
          <a:lstStyle/>
          <a:p>
            <a:r>
              <a:rPr lang="en-US"/>
              <a:t>FDA.gov</a:t>
            </a:r>
          </a:p>
        </p:txBody>
      </p:sp>
      <p:sp>
        <p:nvSpPr>
          <p:cNvPr id="4" name="Slide Number Placeholder 3">
            <a:extLst>
              <a:ext uri="{FF2B5EF4-FFF2-40B4-BE49-F238E27FC236}">
                <a16:creationId xmlns:a16="http://schemas.microsoft.com/office/drawing/2014/main" id="{FA64F749-1CEC-B24D-BFCC-6E7BABC67B69}"/>
              </a:ext>
            </a:extLst>
          </p:cNvPr>
          <p:cNvSpPr>
            <a:spLocks noGrp="1"/>
          </p:cNvSpPr>
          <p:nvPr>
            <p:ph type="sldNum" sz="quarter" idx="12"/>
          </p:nvPr>
        </p:nvSpPr>
        <p:spPr/>
        <p:txBody>
          <a:bodyPr/>
          <a:lstStyle/>
          <a:p>
            <a:fld id="{39AFCD21-90AD-40C4-A763-E5D38A542DA3}" type="slidenum">
              <a:rPr lang="en-US" smtClean="0"/>
              <a:t>30</a:t>
            </a:fld>
            <a:endParaRPr lang="en-US"/>
          </a:p>
        </p:txBody>
      </p:sp>
    </p:spTree>
    <p:extLst>
      <p:ext uri="{BB962C8B-B14F-4D97-AF65-F5344CB8AC3E}">
        <p14:creationId xmlns:p14="http://schemas.microsoft.com/office/powerpoint/2010/main" val="3620066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CCD7-455C-9F46-AB97-8CB9C3432196}"/>
              </a:ext>
            </a:extLst>
          </p:cNvPr>
          <p:cNvSpPr>
            <a:spLocks noGrp="1"/>
          </p:cNvSpPr>
          <p:nvPr>
            <p:ph type="title"/>
          </p:nvPr>
        </p:nvSpPr>
        <p:spPr>
          <a:xfrm>
            <a:off x="838200" y="618516"/>
            <a:ext cx="10515600" cy="1325563"/>
          </a:xfrm>
        </p:spPr>
        <p:txBody>
          <a:bodyPr>
            <a:normAutofit/>
          </a:bodyPr>
          <a:lstStyle/>
          <a:p>
            <a:pPr algn="ctr"/>
            <a:r>
              <a:rPr lang="en-US" sz="4000" b="1" dirty="0">
                <a:latin typeface="+mn-lt"/>
              </a:rPr>
              <a:t>Evidence to Practice</a:t>
            </a:r>
          </a:p>
        </p:txBody>
      </p:sp>
      <p:sp>
        <p:nvSpPr>
          <p:cNvPr id="3" name="Content Placeholder 2">
            <a:extLst>
              <a:ext uri="{FF2B5EF4-FFF2-40B4-BE49-F238E27FC236}">
                <a16:creationId xmlns:a16="http://schemas.microsoft.com/office/drawing/2014/main" id="{615EAAE4-4E4F-65FC-0810-318AA051BCA5}"/>
              </a:ext>
            </a:extLst>
          </p:cNvPr>
          <p:cNvSpPr>
            <a:spLocks noGrp="1"/>
          </p:cNvSpPr>
          <p:nvPr>
            <p:ph idx="1"/>
          </p:nvPr>
        </p:nvSpPr>
        <p:spPr>
          <a:xfrm>
            <a:off x="838200" y="1777429"/>
            <a:ext cx="10515600" cy="4399534"/>
          </a:xfrm>
        </p:spPr>
        <p:txBody>
          <a:bodyPr>
            <a:normAutofit/>
          </a:bodyPr>
          <a:lstStyle/>
          <a:p>
            <a:r>
              <a:rPr lang="en-US" sz="3200" dirty="0"/>
              <a:t>Clinical outcomes are improved most when interventions are planned and evaluated in a reasonable sequence.</a:t>
            </a:r>
          </a:p>
          <a:p>
            <a:r>
              <a:rPr lang="en-US" sz="3200" dirty="0"/>
              <a:t>Most interventions, despite good intentions, fail to provide benefits that exceed the risks.</a:t>
            </a:r>
          </a:p>
          <a:p>
            <a:r>
              <a:rPr lang="en-US" sz="3200" dirty="0"/>
              <a:t>For this reason, the law requires evidence that benefits outweigh risks for the intended use of the product.</a:t>
            </a:r>
          </a:p>
          <a:p>
            <a:r>
              <a:rPr lang="en-US" sz="3200" dirty="0"/>
              <a:t>The need for evidence generation continues for the life cycle of the product.</a:t>
            </a:r>
          </a:p>
        </p:txBody>
      </p:sp>
      <p:sp>
        <p:nvSpPr>
          <p:cNvPr id="5" name="Footer Placeholder 4">
            <a:extLst>
              <a:ext uri="{FF2B5EF4-FFF2-40B4-BE49-F238E27FC236}">
                <a16:creationId xmlns:a16="http://schemas.microsoft.com/office/drawing/2014/main" id="{737DCB07-6270-7789-7363-DF9B81DBA35A}"/>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206C1E53-A44E-6908-3B24-3F5F1C54B5FF}"/>
              </a:ext>
            </a:extLst>
          </p:cNvPr>
          <p:cNvSpPr>
            <a:spLocks noGrp="1"/>
          </p:cNvSpPr>
          <p:nvPr>
            <p:ph type="sldNum" sz="quarter" idx="12"/>
          </p:nvPr>
        </p:nvSpPr>
        <p:spPr/>
        <p:txBody>
          <a:bodyPr/>
          <a:lstStyle/>
          <a:p>
            <a:fld id="{39AFCD21-90AD-40C4-A763-E5D38A542DA3}" type="slidenum">
              <a:rPr lang="en-US" smtClean="0"/>
              <a:t>31</a:t>
            </a:fld>
            <a:endParaRPr lang="en-US"/>
          </a:p>
        </p:txBody>
      </p:sp>
    </p:spTree>
    <p:extLst>
      <p:ext uri="{BB962C8B-B14F-4D97-AF65-F5344CB8AC3E}">
        <p14:creationId xmlns:p14="http://schemas.microsoft.com/office/powerpoint/2010/main" val="1488006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CCD7-455C-9F46-AB97-8CB9C3432196}"/>
              </a:ext>
            </a:extLst>
          </p:cNvPr>
          <p:cNvSpPr>
            <a:spLocks noGrp="1"/>
          </p:cNvSpPr>
          <p:nvPr>
            <p:ph type="title"/>
          </p:nvPr>
        </p:nvSpPr>
        <p:spPr>
          <a:xfrm>
            <a:off x="838200" y="618516"/>
            <a:ext cx="10515600" cy="1169385"/>
          </a:xfrm>
        </p:spPr>
        <p:txBody>
          <a:bodyPr>
            <a:normAutofit/>
          </a:bodyPr>
          <a:lstStyle/>
          <a:p>
            <a:pPr algn="ctr"/>
            <a:r>
              <a:rPr lang="en" sz="4000" b="1" dirty="0">
                <a:latin typeface="+mn-lt"/>
              </a:rPr>
              <a:t>Generating Evidence to Inform Decisions</a:t>
            </a:r>
            <a:endParaRPr lang="en-US" sz="4000" b="1" dirty="0">
              <a:latin typeface="+mn-lt"/>
            </a:endParaRPr>
          </a:p>
        </p:txBody>
      </p:sp>
      <p:sp>
        <p:nvSpPr>
          <p:cNvPr id="5" name="Footer Placeholder 4">
            <a:extLst>
              <a:ext uri="{FF2B5EF4-FFF2-40B4-BE49-F238E27FC236}">
                <a16:creationId xmlns:a16="http://schemas.microsoft.com/office/drawing/2014/main" id="{737DCB07-6270-7789-7363-DF9B81DBA35A}"/>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206C1E53-A44E-6908-3B24-3F5F1C54B5FF}"/>
              </a:ext>
            </a:extLst>
          </p:cNvPr>
          <p:cNvSpPr>
            <a:spLocks noGrp="1"/>
          </p:cNvSpPr>
          <p:nvPr>
            <p:ph type="sldNum" sz="quarter" idx="12"/>
          </p:nvPr>
        </p:nvSpPr>
        <p:spPr/>
        <p:txBody>
          <a:bodyPr/>
          <a:lstStyle/>
          <a:p>
            <a:fld id="{39AFCD21-90AD-40C4-A763-E5D38A542DA3}" type="slidenum">
              <a:rPr lang="en-US" smtClean="0"/>
              <a:t>32</a:t>
            </a:fld>
            <a:endParaRPr lang="en-US"/>
          </a:p>
        </p:txBody>
      </p:sp>
      <p:pic>
        <p:nvPicPr>
          <p:cNvPr id="9" name="Google Shape;1852;p22" descr="cycle of quality_color_18nov2014.png">
            <a:extLst>
              <a:ext uri="{FF2B5EF4-FFF2-40B4-BE49-F238E27FC236}">
                <a16:creationId xmlns:a16="http://schemas.microsoft.com/office/drawing/2014/main" id="{918DB681-E9D5-84E2-23DF-CC75D746C47B}"/>
              </a:ext>
            </a:extLst>
          </p:cNvPr>
          <p:cNvPicPr preferRelativeResize="0"/>
          <p:nvPr/>
        </p:nvPicPr>
        <p:blipFill rotWithShape="1">
          <a:blip r:embed="rId2">
            <a:alphaModFix/>
          </a:blip>
          <a:srcRect/>
          <a:stretch/>
        </p:blipFill>
        <p:spPr>
          <a:xfrm>
            <a:off x="2770476" y="1534510"/>
            <a:ext cx="6538778" cy="4549406"/>
          </a:xfrm>
          <a:prstGeom prst="rect">
            <a:avLst/>
          </a:prstGeom>
          <a:noFill/>
          <a:ln>
            <a:noFill/>
          </a:ln>
        </p:spPr>
      </p:pic>
    </p:spTree>
    <p:extLst>
      <p:ext uri="{BB962C8B-B14F-4D97-AF65-F5344CB8AC3E}">
        <p14:creationId xmlns:p14="http://schemas.microsoft.com/office/powerpoint/2010/main" val="4195635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E27D7-AB51-F2AB-92AB-A7915BBAE0B0}"/>
              </a:ext>
            </a:extLst>
          </p:cNvPr>
          <p:cNvSpPr>
            <a:spLocks noGrp="1"/>
          </p:cNvSpPr>
          <p:nvPr>
            <p:ph type="title"/>
          </p:nvPr>
        </p:nvSpPr>
        <p:spPr>
          <a:xfrm>
            <a:off x="838200" y="827581"/>
            <a:ext cx="10515600" cy="1325563"/>
          </a:xfrm>
        </p:spPr>
        <p:txBody>
          <a:bodyPr>
            <a:normAutofit/>
          </a:bodyPr>
          <a:lstStyle/>
          <a:p>
            <a:pPr algn="ctr"/>
            <a:r>
              <a:rPr lang="en-US" sz="4000" b="1" dirty="0">
                <a:latin typeface="Calibri"/>
                <a:ea typeface="Calibri"/>
                <a:cs typeface="Calibri"/>
                <a:sym typeface="Calibri"/>
              </a:rPr>
              <a:t>An Evidence Generation Infrastructure</a:t>
            </a:r>
            <a:endParaRPr lang="en-US" sz="4000" dirty="0"/>
          </a:p>
        </p:txBody>
      </p:sp>
      <p:sp>
        <p:nvSpPr>
          <p:cNvPr id="3" name="Content Placeholder 2">
            <a:extLst>
              <a:ext uri="{FF2B5EF4-FFF2-40B4-BE49-F238E27FC236}">
                <a16:creationId xmlns:a16="http://schemas.microsoft.com/office/drawing/2014/main" id="{CF57DFBD-1F40-549D-A07C-4BD398A8342D}"/>
              </a:ext>
            </a:extLst>
          </p:cNvPr>
          <p:cNvSpPr>
            <a:spLocks noGrp="1"/>
          </p:cNvSpPr>
          <p:nvPr>
            <p:ph idx="1"/>
          </p:nvPr>
        </p:nvSpPr>
        <p:spPr>
          <a:xfrm>
            <a:off x="838200" y="2007476"/>
            <a:ext cx="10515600" cy="3791115"/>
          </a:xfrm>
        </p:spPr>
        <p:txBody>
          <a:bodyPr>
            <a:normAutofit/>
          </a:bodyPr>
          <a:lstStyle/>
          <a:p>
            <a:pPr>
              <a:lnSpc>
                <a:spcPct val="100000"/>
              </a:lnSpc>
              <a:spcBef>
                <a:spcPts val="533"/>
              </a:spcBef>
              <a:buClr>
                <a:srgbClr val="4472C4"/>
              </a:buClr>
              <a:buSzPts val="1800"/>
            </a:pPr>
            <a:r>
              <a:rPr lang="en-US" sz="2400" dirty="0">
                <a:ea typeface="Calibri"/>
                <a:cs typeface="Calibri"/>
                <a:sym typeface="Calibri"/>
              </a:rPr>
              <a:t>Engaged participants and clinicians.</a:t>
            </a:r>
          </a:p>
          <a:p>
            <a:pPr>
              <a:lnSpc>
                <a:spcPct val="100000"/>
              </a:lnSpc>
              <a:spcBef>
                <a:spcPts val="533"/>
              </a:spcBef>
              <a:buClr>
                <a:srgbClr val="4472C4"/>
              </a:buClr>
              <a:buSzPts val="1800"/>
            </a:pPr>
            <a:r>
              <a:rPr lang="en-US" sz="2400" dirty="0">
                <a:ea typeface="Calibri"/>
                <a:cs typeface="Calibri"/>
                <a:sym typeface="Calibri"/>
              </a:rPr>
              <a:t>Outcome measurement and payment that aligns ecosystem with better participant/patient outcomes.</a:t>
            </a:r>
          </a:p>
          <a:p>
            <a:pPr>
              <a:lnSpc>
                <a:spcPct val="100000"/>
              </a:lnSpc>
              <a:spcBef>
                <a:spcPts val="533"/>
              </a:spcBef>
              <a:buClr>
                <a:srgbClr val="4472C4"/>
              </a:buClr>
              <a:buSzPts val="1800"/>
            </a:pPr>
            <a:r>
              <a:rPr lang="en-US" sz="2400" dirty="0">
                <a:ea typeface="Calibri"/>
                <a:cs typeface="Calibri"/>
                <a:sym typeface="Calibri"/>
              </a:rPr>
              <a:t>Inclusive communication tailored to the needs of diverse research participants.</a:t>
            </a:r>
          </a:p>
          <a:p>
            <a:pPr>
              <a:lnSpc>
                <a:spcPct val="100000"/>
              </a:lnSpc>
              <a:spcBef>
                <a:spcPts val="533"/>
              </a:spcBef>
              <a:buClr>
                <a:srgbClr val="4472C4"/>
              </a:buClr>
              <a:buSzPts val="1800"/>
            </a:pPr>
            <a:r>
              <a:rPr lang="en-US" sz="2400" dirty="0">
                <a:ea typeface="Calibri"/>
                <a:cs typeface="Calibri"/>
                <a:sym typeface="Calibri"/>
              </a:rPr>
              <a:t>Transparent, shared information across the ecosystem.</a:t>
            </a:r>
          </a:p>
          <a:p>
            <a:pPr>
              <a:lnSpc>
                <a:spcPct val="100000"/>
              </a:lnSpc>
              <a:spcBef>
                <a:spcPts val="533"/>
              </a:spcBef>
              <a:buClr>
                <a:srgbClr val="4472C4"/>
              </a:buClr>
              <a:buSzPts val="1800"/>
            </a:pPr>
            <a:r>
              <a:rPr lang="en-US" sz="2400" dirty="0">
                <a:ea typeface="Calibri"/>
                <a:cs typeface="Calibri"/>
                <a:sym typeface="Calibri"/>
              </a:rPr>
              <a:t>Quality by design to have the right amount of oversight/bureaucracy tuned to optimize useful research results.</a:t>
            </a:r>
          </a:p>
          <a:p>
            <a:pPr>
              <a:lnSpc>
                <a:spcPct val="100000"/>
              </a:lnSpc>
              <a:spcBef>
                <a:spcPts val="533"/>
              </a:spcBef>
              <a:buClr>
                <a:srgbClr val="4472C4"/>
              </a:buClr>
              <a:buSzPts val="1800"/>
            </a:pPr>
            <a:r>
              <a:rPr lang="en-US" sz="2400" dirty="0">
                <a:ea typeface="Calibri"/>
                <a:cs typeface="Calibri"/>
                <a:sym typeface="Calibri"/>
              </a:rPr>
              <a:t>Data quality and prospective design are critical.</a:t>
            </a:r>
          </a:p>
          <a:p>
            <a:pPr>
              <a:lnSpc>
                <a:spcPct val="100000"/>
              </a:lnSpc>
              <a:spcBef>
                <a:spcPts val="533"/>
              </a:spcBef>
              <a:buClr>
                <a:srgbClr val="4472C4"/>
              </a:buClr>
              <a:buSzPts val="1800"/>
            </a:pPr>
            <a:r>
              <a:rPr lang="en-US" sz="2400" dirty="0">
                <a:ea typeface="Calibri"/>
                <a:cs typeface="Calibri"/>
                <a:sym typeface="Calibri"/>
              </a:rPr>
              <a:t>Societal norms for data sharing and reciprocal obligations of data aggregators.</a:t>
            </a:r>
          </a:p>
        </p:txBody>
      </p:sp>
      <p:sp>
        <p:nvSpPr>
          <p:cNvPr id="5" name="Footer Placeholder 4">
            <a:extLst>
              <a:ext uri="{FF2B5EF4-FFF2-40B4-BE49-F238E27FC236}">
                <a16:creationId xmlns:a16="http://schemas.microsoft.com/office/drawing/2014/main" id="{66B9F063-2058-5E89-1417-160880B3478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EF809AA-EF48-4F51-1BB7-DDF595B4C80C}"/>
              </a:ext>
            </a:extLst>
          </p:cNvPr>
          <p:cNvSpPr>
            <a:spLocks noGrp="1"/>
          </p:cNvSpPr>
          <p:nvPr>
            <p:ph type="sldNum" sz="quarter" idx="12"/>
          </p:nvPr>
        </p:nvSpPr>
        <p:spPr/>
        <p:txBody>
          <a:bodyPr/>
          <a:lstStyle/>
          <a:p>
            <a:fld id="{39AFCD21-90AD-40C4-A763-E5D38A542DA3}" type="slidenum">
              <a:rPr lang="en-US" smtClean="0"/>
              <a:t>33</a:t>
            </a:fld>
            <a:endParaRPr lang="en-US"/>
          </a:p>
        </p:txBody>
      </p:sp>
    </p:spTree>
    <p:extLst>
      <p:ext uri="{BB962C8B-B14F-4D97-AF65-F5344CB8AC3E}">
        <p14:creationId xmlns:p14="http://schemas.microsoft.com/office/powerpoint/2010/main" val="3264799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6B9F063-2058-5E89-1417-160880B3478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EF809AA-EF48-4F51-1BB7-DDF595B4C80C}"/>
              </a:ext>
            </a:extLst>
          </p:cNvPr>
          <p:cNvSpPr>
            <a:spLocks noGrp="1"/>
          </p:cNvSpPr>
          <p:nvPr>
            <p:ph type="sldNum" sz="quarter" idx="12"/>
          </p:nvPr>
        </p:nvSpPr>
        <p:spPr/>
        <p:txBody>
          <a:bodyPr/>
          <a:lstStyle/>
          <a:p>
            <a:fld id="{39AFCD21-90AD-40C4-A763-E5D38A542DA3}" type="slidenum">
              <a:rPr lang="en-US" smtClean="0"/>
              <a:t>34</a:t>
            </a:fld>
            <a:endParaRPr lang="en-US"/>
          </a:p>
        </p:txBody>
      </p:sp>
      <p:sp>
        <p:nvSpPr>
          <p:cNvPr id="2" name="Title 1">
            <a:extLst>
              <a:ext uri="{FF2B5EF4-FFF2-40B4-BE49-F238E27FC236}">
                <a16:creationId xmlns:a16="http://schemas.microsoft.com/office/drawing/2014/main" id="{C42E27D7-AB51-F2AB-92AB-A7915BBAE0B0}"/>
              </a:ext>
            </a:extLst>
          </p:cNvPr>
          <p:cNvSpPr>
            <a:spLocks noGrp="1"/>
          </p:cNvSpPr>
          <p:nvPr>
            <p:ph type="title"/>
          </p:nvPr>
        </p:nvSpPr>
        <p:spPr>
          <a:xfrm>
            <a:off x="838200" y="827581"/>
            <a:ext cx="10515600" cy="1325563"/>
          </a:xfrm>
        </p:spPr>
        <p:txBody>
          <a:bodyPr>
            <a:normAutofit/>
          </a:bodyPr>
          <a:lstStyle/>
          <a:p>
            <a:pPr algn="ctr">
              <a:lnSpc>
                <a:spcPct val="100000"/>
              </a:lnSpc>
              <a:buClr>
                <a:srgbClr val="000000"/>
              </a:buClr>
              <a:buSzPts val="1600"/>
            </a:pPr>
            <a:r>
              <a:rPr lang="en-US" sz="4000" b="1" dirty="0">
                <a:latin typeface="Calibri"/>
                <a:ea typeface="Calibri"/>
                <a:cs typeface="Calibri"/>
                <a:sym typeface="Calibri"/>
              </a:rPr>
              <a:t>Typical NIH Network Academic Health Center Sites and Data Coordinating Center</a:t>
            </a:r>
          </a:p>
        </p:txBody>
      </p:sp>
      <p:pic>
        <p:nvPicPr>
          <p:cNvPr id="10" name="Google Shape;111;p22">
            <a:extLst>
              <a:ext uri="{FF2B5EF4-FFF2-40B4-BE49-F238E27FC236}">
                <a16:creationId xmlns:a16="http://schemas.microsoft.com/office/drawing/2014/main" id="{89FFFAB7-CB8B-AC32-CEB5-5746173E0815}"/>
              </a:ext>
            </a:extLst>
          </p:cNvPr>
          <p:cNvPicPr preferRelativeResize="0"/>
          <p:nvPr/>
        </p:nvPicPr>
        <p:blipFill rotWithShape="1">
          <a:blip r:embed="rId2">
            <a:alphaModFix/>
          </a:blip>
          <a:srcRect/>
          <a:stretch/>
        </p:blipFill>
        <p:spPr>
          <a:xfrm>
            <a:off x="1819807" y="2038190"/>
            <a:ext cx="8051023" cy="3945700"/>
          </a:xfrm>
          <a:prstGeom prst="rect">
            <a:avLst/>
          </a:prstGeom>
          <a:noFill/>
          <a:ln>
            <a:noFill/>
          </a:ln>
        </p:spPr>
      </p:pic>
      <p:sp>
        <p:nvSpPr>
          <p:cNvPr id="11" name="Google Shape;112;p22">
            <a:extLst>
              <a:ext uri="{FF2B5EF4-FFF2-40B4-BE49-F238E27FC236}">
                <a16:creationId xmlns:a16="http://schemas.microsoft.com/office/drawing/2014/main" id="{EDD02E41-B72D-C04B-A721-906866DD958B}"/>
              </a:ext>
            </a:extLst>
          </p:cNvPr>
          <p:cNvSpPr txBox="1"/>
          <p:nvPr/>
        </p:nvSpPr>
        <p:spPr>
          <a:xfrm>
            <a:off x="7795174" y="5805217"/>
            <a:ext cx="3647200" cy="253875"/>
          </a:xfrm>
          <a:prstGeom prst="rect">
            <a:avLst/>
          </a:prstGeom>
          <a:noFill/>
          <a:ln>
            <a:noFill/>
          </a:ln>
        </p:spPr>
        <p:txBody>
          <a:bodyPr spcFirstLastPara="1" wrap="square" lIns="91433" tIns="45700" rIns="91433"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srgbClr val="000000"/>
                </a:solidFill>
                <a:effectLst/>
                <a:uLnTx/>
                <a:uFillTx/>
                <a:latin typeface="Calibri"/>
                <a:ea typeface="Calibri"/>
                <a:cs typeface="Calibri"/>
                <a:sym typeface="Calibri"/>
              </a:rPr>
              <a:t>Source: Stephen Strauss, NIH Roadmap 2004-2005</a:t>
            </a:r>
            <a:endParaRPr kumimoji="0" sz="10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1182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19;p23">
            <a:extLst>
              <a:ext uri="{FF2B5EF4-FFF2-40B4-BE49-F238E27FC236}">
                <a16:creationId xmlns:a16="http://schemas.microsoft.com/office/drawing/2014/main" id="{1683656A-E8FA-59E0-843F-19FCF0290ABC}"/>
              </a:ext>
            </a:extLst>
          </p:cNvPr>
          <p:cNvPicPr preferRelativeResize="0"/>
          <p:nvPr/>
        </p:nvPicPr>
        <p:blipFill rotWithShape="1">
          <a:blip r:embed="rId2">
            <a:alphaModFix/>
          </a:blip>
          <a:srcRect/>
          <a:stretch/>
        </p:blipFill>
        <p:spPr>
          <a:xfrm>
            <a:off x="1960618" y="1845275"/>
            <a:ext cx="7755390" cy="4185144"/>
          </a:xfrm>
          <a:prstGeom prst="rect">
            <a:avLst/>
          </a:prstGeom>
          <a:noFill/>
          <a:ln>
            <a:noFill/>
          </a:ln>
        </p:spPr>
      </p:pic>
      <p:sp>
        <p:nvSpPr>
          <p:cNvPr id="5" name="Footer Placeholder 4">
            <a:extLst>
              <a:ext uri="{FF2B5EF4-FFF2-40B4-BE49-F238E27FC236}">
                <a16:creationId xmlns:a16="http://schemas.microsoft.com/office/drawing/2014/main" id="{66B9F063-2058-5E89-1417-160880B3478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EF809AA-EF48-4F51-1BB7-DDF595B4C80C}"/>
              </a:ext>
            </a:extLst>
          </p:cNvPr>
          <p:cNvSpPr>
            <a:spLocks noGrp="1"/>
          </p:cNvSpPr>
          <p:nvPr>
            <p:ph type="sldNum" sz="quarter" idx="12"/>
          </p:nvPr>
        </p:nvSpPr>
        <p:spPr/>
        <p:txBody>
          <a:bodyPr/>
          <a:lstStyle/>
          <a:p>
            <a:fld id="{39AFCD21-90AD-40C4-A763-E5D38A542DA3}" type="slidenum">
              <a:rPr lang="en-US" smtClean="0"/>
              <a:t>35</a:t>
            </a:fld>
            <a:endParaRPr lang="en-US"/>
          </a:p>
        </p:txBody>
      </p:sp>
      <p:sp>
        <p:nvSpPr>
          <p:cNvPr id="2" name="Title 1">
            <a:extLst>
              <a:ext uri="{FF2B5EF4-FFF2-40B4-BE49-F238E27FC236}">
                <a16:creationId xmlns:a16="http://schemas.microsoft.com/office/drawing/2014/main" id="{C42E27D7-AB51-F2AB-92AB-A7915BBAE0B0}"/>
              </a:ext>
            </a:extLst>
          </p:cNvPr>
          <p:cNvSpPr>
            <a:spLocks noGrp="1"/>
          </p:cNvSpPr>
          <p:nvPr>
            <p:ph type="title"/>
          </p:nvPr>
        </p:nvSpPr>
        <p:spPr>
          <a:xfrm>
            <a:off x="838200" y="827581"/>
            <a:ext cx="10515600" cy="1325563"/>
          </a:xfrm>
        </p:spPr>
        <p:txBody>
          <a:bodyPr>
            <a:normAutofit/>
          </a:bodyPr>
          <a:lstStyle/>
          <a:p>
            <a:pPr algn="ctr">
              <a:lnSpc>
                <a:spcPct val="100000"/>
              </a:lnSpc>
              <a:buClr>
                <a:srgbClr val="000000"/>
              </a:buClr>
              <a:buSzPts val="1600"/>
            </a:pPr>
            <a:r>
              <a:rPr lang="en" sz="4000" b="1" dirty="0">
                <a:latin typeface="Calibri"/>
                <a:ea typeface="Calibri"/>
                <a:cs typeface="Calibri"/>
                <a:sym typeface="Calibri"/>
              </a:rPr>
              <a:t>Networks Share Sites Interoperable and Data</a:t>
            </a:r>
            <a:endParaRPr lang="en-US" sz="4000" b="1" dirty="0">
              <a:latin typeface="Calibri"/>
              <a:ea typeface="Calibri"/>
              <a:cs typeface="Calibri"/>
              <a:sym typeface="Calibri"/>
            </a:endParaRPr>
          </a:p>
        </p:txBody>
      </p:sp>
      <p:sp>
        <p:nvSpPr>
          <p:cNvPr id="11" name="Google Shape;112;p22">
            <a:extLst>
              <a:ext uri="{FF2B5EF4-FFF2-40B4-BE49-F238E27FC236}">
                <a16:creationId xmlns:a16="http://schemas.microsoft.com/office/drawing/2014/main" id="{EDD02E41-B72D-C04B-A721-906866DD958B}"/>
              </a:ext>
            </a:extLst>
          </p:cNvPr>
          <p:cNvSpPr txBox="1"/>
          <p:nvPr/>
        </p:nvSpPr>
        <p:spPr>
          <a:xfrm>
            <a:off x="7795174" y="5805217"/>
            <a:ext cx="3647200" cy="261570"/>
          </a:xfrm>
          <a:prstGeom prst="rect">
            <a:avLst/>
          </a:prstGeom>
          <a:noFill/>
          <a:ln>
            <a:noFill/>
          </a:ln>
        </p:spPr>
        <p:txBody>
          <a:bodyPr spcFirstLastPara="1" wrap="square" lIns="91433" tIns="45700" rIns="91433"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000000"/>
                </a:solidFill>
                <a:effectLst/>
                <a:uLnTx/>
                <a:uFillTx/>
                <a:latin typeface="Calibri"/>
                <a:ea typeface="Calibri"/>
                <a:cs typeface="Calibri"/>
                <a:sym typeface="Calibri"/>
              </a:rPr>
              <a:t>Source: Stephen Strauss, NIH Roadmap 2004-2005</a:t>
            </a:r>
            <a:endParaRPr kumimoji="0" sz="11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104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128;p24">
            <a:extLst>
              <a:ext uri="{FF2B5EF4-FFF2-40B4-BE49-F238E27FC236}">
                <a16:creationId xmlns:a16="http://schemas.microsoft.com/office/drawing/2014/main" id="{7E2BC5F9-2722-D444-E698-D23A277672B4}"/>
              </a:ext>
            </a:extLst>
          </p:cNvPr>
          <p:cNvPicPr preferRelativeResize="0"/>
          <p:nvPr/>
        </p:nvPicPr>
        <p:blipFill rotWithShape="1">
          <a:blip r:embed="rId2">
            <a:alphaModFix/>
          </a:blip>
          <a:srcRect/>
          <a:stretch/>
        </p:blipFill>
        <p:spPr>
          <a:xfrm>
            <a:off x="5930770" y="1951752"/>
            <a:ext cx="5672000" cy="3969187"/>
          </a:xfrm>
          <a:prstGeom prst="rect">
            <a:avLst/>
          </a:prstGeom>
          <a:noFill/>
          <a:ln>
            <a:noFill/>
          </a:ln>
        </p:spPr>
      </p:pic>
      <p:sp>
        <p:nvSpPr>
          <p:cNvPr id="5" name="Footer Placeholder 4">
            <a:extLst>
              <a:ext uri="{FF2B5EF4-FFF2-40B4-BE49-F238E27FC236}">
                <a16:creationId xmlns:a16="http://schemas.microsoft.com/office/drawing/2014/main" id="{66B9F063-2058-5E89-1417-160880B3478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EF809AA-EF48-4F51-1BB7-DDF595B4C80C}"/>
              </a:ext>
            </a:extLst>
          </p:cNvPr>
          <p:cNvSpPr>
            <a:spLocks noGrp="1"/>
          </p:cNvSpPr>
          <p:nvPr>
            <p:ph type="sldNum" sz="quarter" idx="12"/>
          </p:nvPr>
        </p:nvSpPr>
        <p:spPr/>
        <p:txBody>
          <a:bodyPr/>
          <a:lstStyle/>
          <a:p>
            <a:fld id="{39AFCD21-90AD-40C4-A763-E5D38A542DA3}" type="slidenum">
              <a:rPr lang="en-US" smtClean="0"/>
              <a:t>36</a:t>
            </a:fld>
            <a:endParaRPr lang="en-US"/>
          </a:p>
        </p:txBody>
      </p:sp>
      <p:sp>
        <p:nvSpPr>
          <p:cNvPr id="2" name="Title 1">
            <a:extLst>
              <a:ext uri="{FF2B5EF4-FFF2-40B4-BE49-F238E27FC236}">
                <a16:creationId xmlns:a16="http://schemas.microsoft.com/office/drawing/2014/main" id="{C42E27D7-AB51-F2AB-92AB-A7915BBAE0B0}"/>
              </a:ext>
            </a:extLst>
          </p:cNvPr>
          <p:cNvSpPr>
            <a:spLocks noGrp="1"/>
          </p:cNvSpPr>
          <p:nvPr>
            <p:ph type="title"/>
          </p:nvPr>
        </p:nvSpPr>
        <p:spPr>
          <a:xfrm>
            <a:off x="838200" y="827581"/>
            <a:ext cx="10515600" cy="1325563"/>
          </a:xfrm>
        </p:spPr>
        <p:txBody>
          <a:bodyPr>
            <a:normAutofit/>
          </a:bodyPr>
          <a:lstStyle/>
          <a:p>
            <a:pPr algn="ctr">
              <a:lnSpc>
                <a:spcPct val="100000"/>
              </a:lnSpc>
              <a:buClr>
                <a:srgbClr val="000000"/>
              </a:buClr>
              <a:buSzPts val="1600"/>
            </a:pPr>
            <a:r>
              <a:rPr lang="en" sz="4000" b="1" dirty="0">
                <a:latin typeface="Calibri"/>
                <a:ea typeface="Calibri"/>
                <a:cs typeface="Calibri"/>
                <a:sym typeface="Calibri"/>
              </a:rPr>
              <a:t>Integration of Clinical Research Networks</a:t>
            </a:r>
            <a:endParaRPr lang="en-US" sz="4000" b="1" dirty="0">
              <a:latin typeface="Calibri"/>
              <a:ea typeface="Calibri"/>
              <a:cs typeface="Calibri"/>
              <a:sym typeface="Calibri"/>
            </a:endParaRPr>
          </a:p>
        </p:txBody>
      </p:sp>
      <p:sp>
        <p:nvSpPr>
          <p:cNvPr id="11" name="Google Shape;112;p22">
            <a:extLst>
              <a:ext uri="{FF2B5EF4-FFF2-40B4-BE49-F238E27FC236}">
                <a16:creationId xmlns:a16="http://schemas.microsoft.com/office/drawing/2014/main" id="{EDD02E41-B72D-C04B-A721-906866DD958B}"/>
              </a:ext>
            </a:extLst>
          </p:cNvPr>
          <p:cNvSpPr txBox="1"/>
          <p:nvPr/>
        </p:nvSpPr>
        <p:spPr>
          <a:xfrm>
            <a:off x="7795174" y="5805217"/>
            <a:ext cx="3647200" cy="318060"/>
          </a:xfrm>
          <a:prstGeom prst="rect">
            <a:avLst/>
          </a:prstGeom>
          <a:noFill/>
          <a:ln>
            <a:noFill/>
          </a:ln>
        </p:spPr>
        <p:txBody>
          <a:bodyPr spcFirstLastPara="1" wrap="square" lIns="91433" tIns="45700" rIns="91433"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srgbClr val="000000"/>
                </a:solidFill>
                <a:effectLst/>
                <a:uLnTx/>
                <a:uFillTx/>
                <a:latin typeface="Calibri"/>
                <a:ea typeface="Calibri"/>
                <a:cs typeface="Calibri"/>
                <a:sym typeface="Calibri"/>
              </a:rPr>
              <a:t>Stephen Strauss, NIH Roadmap 2004-2005</a:t>
            </a:r>
            <a:endParaRPr kumimoji="0" sz="1467"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0" name="Google Shape;127;p24">
            <a:extLst>
              <a:ext uri="{FF2B5EF4-FFF2-40B4-BE49-F238E27FC236}">
                <a16:creationId xmlns:a16="http://schemas.microsoft.com/office/drawing/2014/main" id="{305A90E5-2202-CA78-A7BD-63D1F35B7856}"/>
              </a:ext>
            </a:extLst>
          </p:cNvPr>
          <p:cNvSpPr txBox="1">
            <a:spLocks/>
          </p:cNvSpPr>
          <p:nvPr/>
        </p:nvSpPr>
        <p:spPr>
          <a:xfrm>
            <a:off x="838200" y="1751678"/>
            <a:ext cx="5105200" cy="3318206"/>
          </a:xfrm>
          <a:prstGeom prst="rect">
            <a:avLst/>
          </a:prstGeom>
          <a:noFill/>
          <a:ln>
            <a:noFill/>
          </a:ln>
        </p:spPr>
        <p:txBody>
          <a:bodyPr spcFirstLastPara="1" vert="horz" wrap="square" lIns="91433" tIns="91433" rIns="91433" bIns="91433"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ts val="1100"/>
              <a:buFont typeface="Arial" panose="020B0604020202020204" pitchFamily="34" charset="0"/>
              <a:buNone/>
            </a:pPr>
            <a:endParaRPr lang="en-US" sz="2000" dirty="0"/>
          </a:p>
          <a:p>
            <a:pPr marL="338658" indent="-304792">
              <a:spcBef>
                <a:spcPts val="0"/>
              </a:spcBef>
              <a:buClr>
                <a:srgbClr val="4472C4"/>
              </a:buClr>
              <a:buSzPts val="1400"/>
              <a:buFont typeface="Calibri"/>
              <a:buChar char="●"/>
            </a:pPr>
            <a:r>
              <a:rPr lang="en-US" sz="2667" dirty="0">
                <a:latin typeface="Calibri"/>
                <a:ea typeface="Calibri"/>
                <a:cs typeface="Calibri"/>
                <a:sym typeface="Calibri"/>
              </a:rPr>
              <a:t>Link existing networks so clinical studies and trials can be conducted more effectively.</a:t>
            </a:r>
          </a:p>
          <a:p>
            <a:pPr marL="33866" indent="0">
              <a:spcBef>
                <a:spcPts val="0"/>
              </a:spcBef>
              <a:buClr>
                <a:srgbClr val="4472C4"/>
              </a:buClr>
              <a:buSzPts val="1400"/>
              <a:buNone/>
            </a:pPr>
            <a:endParaRPr lang="en-US" sz="1867" dirty="0">
              <a:latin typeface="Calibri"/>
              <a:ea typeface="Calibri"/>
              <a:cs typeface="Calibri"/>
              <a:sym typeface="Calibri"/>
            </a:endParaRPr>
          </a:p>
          <a:p>
            <a:pPr marL="338658" indent="-304792">
              <a:spcBef>
                <a:spcPts val="0"/>
              </a:spcBef>
              <a:buClr>
                <a:srgbClr val="4472C4"/>
              </a:buClr>
              <a:buSzPts val="1400"/>
              <a:buFont typeface="Arial" panose="020B0604020202020204" pitchFamily="34" charset="0"/>
              <a:buChar char="●"/>
            </a:pPr>
            <a:r>
              <a:rPr lang="en-US" sz="2667" b="1" dirty="0">
                <a:latin typeface="Calibri"/>
                <a:ea typeface="Calibri"/>
                <a:cs typeface="Calibri"/>
                <a:sym typeface="Calibri"/>
              </a:rPr>
              <a:t>Ensure that patients, physicians, and scientists form true  “Communities of Research.”</a:t>
            </a:r>
          </a:p>
        </p:txBody>
      </p:sp>
    </p:spTree>
    <p:extLst>
      <p:ext uri="{BB962C8B-B14F-4D97-AF65-F5344CB8AC3E}">
        <p14:creationId xmlns:p14="http://schemas.microsoft.com/office/powerpoint/2010/main" val="4129641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earningHealthGraphic.300dpi.jpg">
            <a:extLst>
              <a:ext uri="{FF2B5EF4-FFF2-40B4-BE49-F238E27FC236}">
                <a16:creationId xmlns:a16="http://schemas.microsoft.com/office/drawing/2014/main" id="{ABE3806C-D330-9301-44E9-1004D79681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296" y="1221942"/>
            <a:ext cx="7525407" cy="4875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460679C1-0DA8-3997-FE15-A39ED9EE65EF}"/>
              </a:ext>
            </a:extLst>
          </p:cNvPr>
          <p:cNvSpPr>
            <a:spLocks noGrp="1"/>
          </p:cNvSpPr>
          <p:nvPr>
            <p:ph type="title"/>
          </p:nvPr>
        </p:nvSpPr>
        <p:spPr/>
        <p:txBody>
          <a:bodyPr>
            <a:normAutofit/>
          </a:bodyPr>
          <a:lstStyle/>
          <a:p>
            <a:pPr algn="ctr"/>
            <a:r>
              <a:rPr lang="en-US" sz="4000" b="1" dirty="0">
                <a:latin typeface="+mn-lt"/>
                <a:ea typeface="ヒラギノ角ゴ Pro W3" charset="0"/>
              </a:rPr>
              <a:t>Learning Health Care Systems</a:t>
            </a:r>
            <a:endParaRPr lang="en-US" sz="4000" b="1" dirty="0">
              <a:latin typeface="+mn-lt"/>
            </a:endParaRPr>
          </a:p>
        </p:txBody>
      </p:sp>
      <p:sp>
        <p:nvSpPr>
          <p:cNvPr id="5" name="Footer Placeholder 4">
            <a:extLst>
              <a:ext uri="{FF2B5EF4-FFF2-40B4-BE49-F238E27FC236}">
                <a16:creationId xmlns:a16="http://schemas.microsoft.com/office/drawing/2014/main" id="{FFADB2FE-5AC8-BBE6-8DD7-E83B671411B0}"/>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6597A80D-499D-C705-5589-757C1DCE476E}"/>
              </a:ext>
            </a:extLst>
          </p:cNvPr>
          <p:cNvSpPr>
            <a:spLocks noGrp="1"/>
          </p:cNvSpPr>
          <p:nvPr>
            <p:ph type="sldNum" sz="quarter" idx="12"/>
          </p:nvPr>
        </p:nvSpPr>
        <p:spPr/>
        <p:txBody>
          <a:bodyPr/>
          <a:lstStyle/>
          <a:p>
            <a:fld id="{39AFCD21-90AD-40C4-A763-E5D38A542DA3}" type="slidenum">
              <a:rPr lang="en-US" smtClean="0"/>
              <a:t>37</a:t>
            </a:fld>
            <a:endParaRPr lang="en-US"/>
          </a:p>
        </p:txBody>
      </p:sp>
    </p:spTree>
    <p:extLst>
      <p:ext uri="{BB962C8B-B14F-4D97-AF65-F5344CB8AC3E}">
        <p14:creationId xmlns:p14="http://schemas.microsoft.com/office/powerpoint/2010/main" val="1769199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D724-40D8-D65E-67F4-5AA81C5281D7}"/>
              </a:ext>
            </a:extLst>
          </p:cNvPr>
          <p:cNvSpPr>
            <a:spLocks noGrp="1"/>
          </p:cNvSpPr>
          <p:nvPr>
            <p:ph type="title"/>
          </p:nvPr>
        </p:nvSpPr>
        <p:spPr>
          <a:xfrm>
            <a:off x="838200" y="640550"/>
            <a:ext cx="10515600" cy="1325563"/>
          </a:xfrm>
        </p:spPr>
        <p:txBody>
          <a:bodyPr>
            <a:normAutofit/>
          </a:bodyPr>
          <a:lstStyle/>
          <a:p>
            <a:pPr algn="ctr"/>
            <a:r>
              <a:rPr lang="en-US" sz="4000" b="1" dirty="0">
                <a:latin typeface="+mn-lt"/>
              </a:rPr>
              <a:t>National System Paradigm Shift</a:t>
            </a:r>
            <a:endParaRPr lang="en-US" sz="4000" dirty="0">
              <a:latin typeface="+mn-lt"/>
            </a:endParaRPr>
          </a:p>
        </p:txBody>
      </p:sp>
      <p:sp>
        <p:nvSpPr>
          <p:cNvPr id="5" name="Footer Placeholder 4">
            <a:extLst>
              <a:ext uri="{FF2B5EF4-FFF2-40B4-BE49-F238E27FC236}">
                <a16:creationId xmlns:a16="http://schemas.microsoft.com/office/drawing/2014/main" id="{144EF6DE-5B9C-A4CE-84DA-E429965C67C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1AAC058F-E133-91A3-E470-C676ED1D3149}"/>
              </a:ext>
            </a:extLst>
          </p:cNvPr>
          <p:cNvSpPr>
            <a:spLocks noGrp="1"/>
          </p:cNvSpPr>
          <p:nvPr>
            <p:ph type="sldNum" sz="quarter" idx="12"/>
          </p:nvPr>
        </p:nvSpPr>
        <p:spPr/>
        <p:txBody>
          <a:bodyPr/>
          <a:lstStyle/>
          <a:p>
            <a:fld id="{39AFCD21-90AD-40C4-A763-E5D38A542DA3}" type="slidenum">
              <a:rPr lang="en-US" smtClean="0"/>
              <a:t>38</a:t>
            </a:fld>
            <a:endParaRPr lang="en-US"/>
          </a:p>
        </p:txBody>
      </p:sp>
      <p:graphicFrame>
        <p:nvGraphicFramePr>
          <p:cNvPr id="7" name="Content Placeholder 5">
            <a:extLst>
              <a:ext uri="{FF2B5EF4-FFF2-40B4-BE49-F238E27FC236}">
                <a16:creationId xmlns:a16="http://schemas.microsoft.com/office/drawing/2014/main" id="{7BCBC892-F435-90CA-4E1C-A0479559B3BD}"/>
              </a:ext>
            </a:extLst>
          </p:cNvPr>
          <p:cNvGraphicFramePr>
            <a:graphicFrameLocks/>
          </p:cNvGraphicFramePr>
          <p:nvPr>
            <p:extLst>
              <p:ext uri="{D42A27DB-BD31-4B8C-83A1-F6EECF244321}">
                <p14:modId xmlns:p14="http://schemas.microsoft.com/office/powerpoint/2010/main" val="3805591338"/>
              </p:ext>
            </p:extLst>
          </p:nvPr>
        </p:nvGraphicFramePr>
        <p:xfrm>
          <a:off x="6618889" y="1881352"/>
          <a:ext cx="3886200" cy="393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5">
            <a:extLst>
              <a:ext uri="{FF2B5EF4-FFF2-40B4-BE49-F238E27FC236}">
                <a16:creationId xmlns:a16="http://schemas.microsoft.com/office/drawing/2014/main" id="{AD8867E5-A743-FC5D-E8A7-0BD798EF345D}"/>
              </a:ext>
            </a:extLst>
          </p:cNvPr>
          <p:cNvGraphicFramePr>
            <a:graphicFrameLocks/>
          </p:cNvGraphicFramePr>
          <p:nvPr>
            <p:extLst>
              <p:ext uri="{D42A27DB-BD31-4B8C-83A1-F6EECF244321}">
                <p14:modId xmlns:p14="http://schemas.microsoft.com/office/powerpoint/2010/main" val="2736929927"/>
              </p:ext>
            </p:extLst>
          </p:nvPr>
        </p:nvGraphicFramePr>
        <p:xfrm>
          <a:off x="1714717" y="1881352"/>
          <a:ext cx="3886200" cy="383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ight Arrow 8">
            <a:extLst>
              <a:ext uri="{FF2B5EF4-FFF2-40B4-BE49-F238E27FC236}">
                <a16:creationId xmlns:a16="http://schemas.microsoft.com/office/drawing/2014/main" id="{6D744BD6-38EC-0358-FA97-2D404E28DE49}"/>
              </a:ext>
            </a:extLst>
          </p:cNvPr>
          <p:cNvSpPr/>
          <p:nvPr/>
        </p:nvSpPr>
        <p:spPr>
          <a:xfrm>
            <a:off x="5640481" y="3390631"/>
            <a:ext cx="978408"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defRPr/>
            </a:pPr>
            <a:endParaRPr lang="en-US" kern="0" dirty="0">
              <a:solidFill>
                <a:srgbClr val="FFFFFF"/>
              </a:solidFill>
              <a:latin typeface="Calibri"/>
            </a:endParaRPr>
          </a:p>
        </p:txBody>
      </p:sp>
    </p:spTree>
    <p:extLst>
      <p:ext uri="{BB962C8B-B14F-4D97-AF65-F5344CB8AC3E}">
        <p14:creationId xmlns:p14="http://schemas.microsoft.com/office/powerpoint/2010/main" val="5140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C72742-3608-4305-4875-96FC5112C9D4}"/>
              </a:ext>
            </a:extLst>
          </p:cNvPr>
          <p:cNvSpPr>
            <a:spLocks noGrp="1"/>
          </p:cNvSpPr>
          <p:nvPr>
            <p:ph type="ftr" sz="quarter" idx="11"/>
          </p:nvPr>
        </p:nvSpPr>
        <p:spPr/>
        <p:txBody>
          <a:bodyPr/>
          <a:lstStyle/>
          <a:p>
            <a:pPr algn="l"/>
            <a:r>
              <a:rPr lang="en-US" dirty="0"/>
              <a:t>FDA.gov</a:t>
            </a:r>
          </a:p>
        </p:txBody>
      </p:sp>
      <p:sp>
        <p:nvSpPr>
          <p:cNvPr id="6" name="Slide Number Placeholder 5">
            <a:extLst>
              <a:ext uri="{FF2B5EF4-FFF2-40B4-BE49-F238E27FC236}">
                <a16:creationId xmlns:a16="http://schemas.microsoft.com/office/drawing/2014/main" id="{9B777ADE-D1D5-9099-5016-FA0A25D67DCB}"/>
              </a:ext>
            </a:extLst>
          </p:cNvPr>
          <p:cNvSpPr>
            <a:spLocks noGrp="1"/>
          </p:cNvSpPr>
          <p:nvPr>
            <p:ph type="sldNum" sz="quarter" idx="12"/>
          </p:nvPr>
        </p:nvSpPr>
        <p:spPr/>
        <p:txBody>
          <a:bodyPr/>
          <a:lstStyle/>
          <a:p>
            <a:fld id="{39AFCD21-90AD-40C4-A763-E5D38A542DA3}" type="slidenum">
              <a:rPr lang="en-US" smtClean="0"/>
              <a:t>39</a:t>
            </a:fld>
            <a:endParaRPr lang="en-US" dirty="0"/>
          </a:p>
        </p:txBody>
      </p:sp>
      <p:sp>
        <p:nvSpPr>
          <p:cNvPr id="50" name="Rectangle 49">
            <a:extLst>
              <a:ext uri="{FF2B5EF4-FFF2-40B4-BE49-F238E27FC236}">
                <a16:creationId xmlns:a16="http://schemas.microsoft.com/office/drawing/2014/main" id="{ABAADB7C-7469-031F-264D-2849A90DA8B9}"/>
              </a:ext>
            </a:extLst>
          </p:cNvPr>
          <p:cNvSpPr/>
          <p:nvPr/>
        </p:nvSpPr>
        <p:spPr>
          <a:xfrm>
            <a:off x="2895604" y="2643360"/>
            <a:ext cx="1828801" cy="25908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endParaRPr lang="en-US" dirty="0">
              <a:solidFill>
                <a:srgbClr val="E7ECED">
                  <a:lumMod val="10000"/>
                </a:srgbClr>
              </a:solidFill>
              <a:latin typeface="Arial Black" panose="020B0A04020102020204" pitchFamily="34" charset="0"/>
            </a:endParaRPr>
          </a:p>
        </p:txBody>
      </p:sp>
      <p:sp>
        <p:nvSpPr>
          <p:cNvPr id="51" name="Rectangle 50">
            <a:extLst>
              <a:ext uri="{FF2B5EF4-FFF2-40B4-BE49-F238E27FC236}">
                <a16:creationId xmlns:a16="http://schemas.microsoft.com/office/drawing/2014/main" id="{73DF530F-7634-610C-26F4-32F821DF3928}"/>
              </a:ext>
            </a:extLst>
          </p:cNvPr>
          <p:cNvSpPr/>
          <p:nvPr/>
        </p:nvSpPr>
        <p:spPr>
          <a:xfrm>
            <a:off x="4693924" y="2643362"/>
            <a:ext cx="4450081" cy="2593779"/>
          </a:xfrm>
          <a:prstGeom prst="rect">
            <a:avLst/>
          </a:pr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endParaRPr lang="en-US" dirty="0">
              <a:solidFill>
                <a:srgbClr val="E7ECED">
                  <a:lumMod val="10000"/>
                </a:srgbClr>
              </a:solidFill>
              <a:latin typeface="Arial Black" panose="020B0A04020102020204" pitchFamily="34" charset="0"/>
            </a:endParaRPr>
          </a:p>
        </p:txBody>
      </p:sp>
      <p:sp>
        <p:nvSpPr>
          <p:cNvPr id="52" name="Rectangle 51">
            <a:extLst>
              <a:ext uri="{FF2B5EF4-FFF2-40B4-BE49-F238E27FC236}">
                <a16:creationId xmlns:a16="http://schemas.microsoft.com/office/drawing/2014/main" id="{6C3128AC-1460-1CD0-20BA-7FF0ABCD4970}"/>
              </a:ext>
            </a:extLst>
          </p:cNvPr>
          <p:cNvSpPr/>
          <p:nvPr/>
        </p:nvSpPr>
        <p:spPr>
          <a:xfrm>
            <a:off x="2874334" y="2643360"/>
            <a:ext cx="2806162" cy="25908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endParaRPr lang="en-US" dirty="0">
              <a:solidFill>
                <a:srgbClr val="E7ECED">
                  <a:lumMod val="10000"/>
                </a:srgbClr>
              </a:solidFill>
              <a:latin typeface="Arial Black" panose="020B0A04020102020204" pitchFamily="34" charset="0"/>
            </a:endParaRPr>
          </a:p>
        </p:txBody>
      </p:sp>
      <p:sp>
        <p:nvSpPr>
          <p:cNvPr id="53" name="Rectangle 52">
            <a:extLst>
              <a:ext uri="{FF2B5EF4-FFF2-40B4-BE49-F238E27FC236}">
                <a16:creationId xmlns:a16="http://schemas.microsoft.com/office/drawing/2014/main" id="{51C55441-F3F8-9628-B162-AA74BB678D36}"/>
              </a:ext>
            </a:extLst>
          </p:cNvPr>
          <p:cNvSpPr/>
          <p:nvPr/>
        </p:nvSpPr>
        <p:spPr>
          <a:xfrm>
            <a:off x="2895600" y="2643360"/>
            <a:ext cx="3124200" cy="2590800"/>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endParaRPr lang="en-US" dirty="0">
              <a:solidFill>
                <a:srgbClr val="E7ECED">
                  <a:lumMod val="10000"/>
                </a:srgbClr>
              </a:solidFill>
              <a:latin typeface="Arial Black" panose="020B0A04020102020204" pitchFamily="34" charset="0"/>
            </a:endParaRPr>
          </a:p>
        </p:txBody>
      </p:sp>
      <p:sp>
        <p:nvSpPr>
          <p:cNvPr id="54" name="Rectangle 53">
            <a:extLst>
              <a:ext uri="{FF2B5EF4-FFF2-40B4-BE49-F238E27FC236}">
                <a16:creationId xmlns:a16="http://schemas.microsoft.com/office/drawing/2014/main" id="{83420B88-879F-6922-F894-9B795EAD84A2}"/>
              </a:ext>
            </a:extLst>
          </p:cNvPr>
          <p:cNvSpPr/>
          <p:nvPr/>
        </p:nvSpPr>
        <p:spPr>
          <a:xfrm>
            <a:off x="4724401" y="1448970"/>
            <a:ext cx="1295400" cy="4678363"/>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5" name="Title 1">
            <a:extLst>
              <a:ext uri="{FF2B5EF4-FFF2-40B4-BE49-F238E27FC236}">
                <a16:creationId xmlns:a16="http://schemas.microsoft.com/office/drawing/2014/main" id="{A4B75584-04AA-685D-A952-FD79285411CB}"/>
              </a:ext>
            </a:extLst>
          </p:cNvPr>
          <p:cNvSpPr>
            <a:spLocks noGrp="1"/>
          </p:cNvSpPr>
          <p:nvPr>
            <p:ph type="title"/>
          </p:nvPr>
        </p:nvSpPr>
        <p:spPr>
          <a:xfrm>
            <a:off x="1774941" y="361956"/>
            <a:ext cx="8153400" cy="645208"/>
          </a:xfrm>
        </p:spPr>
        <p:txBody>
          <a:bodyPr/>
          <a:lstStyle/>
          <a:p>
            <a:pPr algn="ctr"/>
            <a:r>
              <a:rPr lang="en-US" sz="2800" b="1" dirty="0">
                <a:latin typeface="+mn-lt"/>
              </a:rPr>
              <a:t>Learning Medical Device Ecosystem</a:t>
            </a:r>
          </a:p>
        </p:txBody>
      </p:sp>
      <p:sp>
        <p:nvSpPr>
          <p:cNvPr id="56" name="Rectangle 55">
            <a:extLst>
              <a:ext uri="{FF2B5EF4-FFF2-40B4-BE49-F238E27FC236}">
                <a16:creationId xmlns:a16="http://schemas.microsoft.com/office/drawing/2014/main" id="{AF5F38B6-BA73-7896-AE6D-3E5B23E1F4A1}"/>
              </a:ext>
            </a:extLst>
          </p:cNvPr>
          <p:cNvSpPr/>
          <p:nvPr/>
        </p:nvSpPr>
        <p:spPr>
          <a:xfrm>
            <a:off x="5867400" y="3808300"/>
            <a:ext cx="4572000" cy="646331"/>
          </a:xfrm>
          <a:prstGeom prst="rect">
            <a:avLst/>
          </a:prstGeom>
        </p:spPr>
        <p:txBody>
          <a:bodyPr>
            <a:spAutoFit/>
          </a:bodyPr>
          <a:lstStyle/>
          <a:p>
            <a:pPr algn="ctr" fontAlgn="base">
              <a:spcBef>
                <a:spcPct val="0"/>
              </a:spcBef>
              <a:spcAft>
                <a:spcPct val="0"/>
              </a:spcAft>
            </a:pPr>
            <a:r>
              <a:rPr lang="en-US" dirty="0">
                <a:solidFill>
                  <a:prstClr val="white"/>
                </a:solidFill>
                <a:latin typeface="Arial Black" panose="020B0A04020102020204" pitchFamily="34" charset="0"/>
                <a:cs typeface="Arial" charset="0"/>
              </a:rPr>
              <a:t>Postmarket </a:t>
            </a:r>
          </a:p>
          <a:p>
            <a:pPr algn="ctr" fontAlgn="base">
              <a:spcBef>
                <a:spcPct val="0"/>
              </a:spcBef>
              <a:spcAft>
                <a:spcPct val="0"/>
              </a:spcAft>
            </a:pPr>
            <a:r>
              <a:rPr lang="en-US" dirty="0">
                <a:solidFill>
                  <a:prstClr val="white"/>
                </a:solidFill>
                <a:latin typeface="Arial Black" panose="020B0A04020102020204" pitchFamily="34" charset="0"/>
                <a:cs typeface="Arial" charset="0"/>
              </a:rPr>
              <a:t>Surveillance</a:t>
            </a:r>
          </a:p>
        </p:txBody>
      </p:sp>
      <p:sp>
        <p:nvSpPr>
          <p:cNvPr id="57" name="Rectangle 56">
            <a:extLst>
              <a:ext uri="{FF2B5EF4-FFF2-40B4-BE49-F238E27FC236}">
                <a16:creationId xmlns:a16="http://schemas.microsoft.com/office/drawing/2014/main" id="{36344C93-8B60-0FF9-30E5-B5C36C8381CE}"/>
              </a:ext>
            </a:extLst>
          </p:cNvPr>
          <p:cNvSpPr/>
          <p:nvPr/>
        </p:nvSpPr>
        <p:spPr>
          <a:xfrm>
            <a:off x="5867404" y="3686175"/>
            <a:ext cx="4585291" cy="923330"/>
          </a:xfrm>
          <a:prstGeom prst="rect">
            <a:avLst/>
          </a:prstGeom>
        </p:spPr>
        <p:txBody>
          <a:bodyPr wrap="square">
            <a:spAutoFit/>
          </a:bodyPr>
          <a:lstStyle/>
          <a:p>
            <a:pPr algn="ctr" fontAlgn="base">
              <a:spcBef>
                <a:spcPct val="0"/>
              </a:spcBef>
              <a:spcAft>
                <a:spcPct val="0"/>
              </a:spcAft>
            </a:pPr>
            <a:r>
              <a:rPr lang="en-US" dirty="0">
                <a:solidFill>
                  <a:prstClr val="white"/>
                </a:solidFill>
                <a:latin typeface="Arial Black" panose="020B0A04020102020204" pitchFamily="34" charset="0"/>
                <a:cs typeface="Arial" charset="0"/>
              </a:rPr>
              <a:t>National</a:t>
            </a:r>
          </a:p>
          <a:p>
            <a:pPr algn="ctr" fontAlgn="base">
              <a:spcBef>
                <a:spcPct val="0"/>
              </a:spcBef>
              <a:spcAft>
                <a:spcPct val="0"/>
              </a:spcAft>
            </a:pPr>
            <a:r>
              <a:rPr lang="en-US" dirty="0">
                <a:solidFill>
                  <a:prstClr val="white"/>
                </a:solidFill>
                <a:latin typeface="Arial Black" panose="020B0A04020102020204" pitchFamily="34" charset="0"/>
                <a:cs typeface="Arial" charset="0"/>
              </a:rPr>
              <a:t>Evaluation</a:t>
            </a:r>
          </a:p>
          <a:p>
            <a:pPr algn="ctr" fontAlgn="base">
              <a:spcBef>
                <a:spcPct val="0"/>
              </a:spcBef>
              <a:spcAft>
                <a:spcPct val="0"/>
              </a:spcAft>
            </a:pPr>
            <a:r>
              <a:rPr lang="en-US" dirty="0">
                <a:solidFill>
                  <a:prstClr val="white"/>
                </a:solidFill>
                <a:latin typeface="Arial Black" panose="020B0A04020102020204" pitchFamily="34" charset="0"/>
                <a:cs typeface="Arial" charset="0"/>
              </a:rPr>
              <a:t>System (NEST)</a:t>
            </a:r>
          </a:p>
        </p:txBody>
      </p:sp>
      <p:sp>
        <p:nvSpPr>
          <p:cNvPr id="58" name="Rounded Rectangle 57">
            <a:extLst>
              <a:ext uri="{FF2B5EF4-FFF2-40B4-BE49-F238E27FC236}">
                <a16:creationId xmlns:a16="http://schemas.microsoft.com/office/drawing/2014/main" id="{A820CA0C-3D50-0159-6FA7-EE3690F7C539}"/>
              </a:ext>
            </a:extLst>
          </p:cNvPr>
          <p:cNvSpPr/>
          <p:nvPr/>
        </p:nvSpPr>
        <p:spPr>
          <a:xfrm>
            <a:off x="7617184" y="2763061"/>
            <a:ext cx="1257300" cy="670877"/>
          </a:xfrm>
          <a:prstGeom prst="roundRect">
            <a:avLst/>
          </a:prstGeom>
          <a:solidFill>
            <a:srgbClr val="7030A0"/>
          </a:solidFill>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Real-World Evidence</a:t>
            </a:r>
          </a:p>
        </p:txBody>
      </p:sp>
      <p:sp>
        <p:nvSpPr>
          <p:cNvPr id="59" name="TextBox 58">
            <a:extLst>
              <a:ext uri="{FF2B5EF4-FFF2-40B4-BE49-F238E27FC236}">
                <a16:creationId xmlns:a16="http://schemas.microsoft.com/office/drawing/2014/main" id="{1F991696-F106-99E8-A040-C94B450A15DC}"/>
              </a:ext>
            </a:extLst>
          </p:cNvPr>
          <p:cNvSpPr txBox="1"/>
          <p:nvPr/>
        </p:nvSpPr>
        <p:spPr>
          <a:xfrm>
            <a:off x="2800388" y="5895721"/>
            <a:ext cx="1602426"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Tahoma" pitchFamily="34" charset="0"/>
                <a:cs typeface="Arial" charset="0"/>
              </a:rPr>
              <a:t>TIME TO MARKET</a:t>
            </a:r>
          </a:p>
        </p:txBody>
      </p:sp>
      <p:sp>
        <p:nvSpPr>
          <p:cNvPr id="60" name="Rounded Rectangle 59">
            <a:extLst>
              <a:ext uri="{FF2B5EF4-FFF2-40B4-BE49-F238E27FC236}">
                <a16:creationId xmlns:a16="http://schemas.microsoft.com/office/drawing/2014/main" id="{05467BA2-3A57-FD46-D7A1-660B8967C6E1}"/>
              </a:ext>
            </a:extLst>
          </p:cNvPr>
          <p:cNvSpPr/>
          <p:nvPr/>
        </p:nvSpPr>
        <p:spPr>
          <a:xfrm>
            <a:off x="3109558" y="2763061"/>
            <a:ext cx="1305615" cy="67087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Expedited Access</a:t>
            </a:r>
          </a:p>
          <a:p>
            <a:pPr algn="ctr" fontAlgn="base">
              <a:spcBef>
                <a:spcPct val="0"/>
              </a:spcBef>
              <a:spcAft>
                <a:spcPct val="0"/>
              </a:spcAft>
            </a:pPr>
            <a:r>
              <a:rPr lang="en-US" sz="1050" dirty="0">
                <a:solidFill>
                  <a:prstClr val="white"/>
                </a:solidFill>
                <a:latin typeface="Arial Black" panose="020B0A04020102020204" pitchFamily="34" charset="0"/>
              </a:rPr>
              <a:t>Pathway</a:t>
            </a:r>
          </a:p>
        </p:txBody>
      </p:sp>
      <p:sp>
        <p:nvSpPr>
          <p:cNvPr id="61" name="Rectangle 60">
            <a:extLst>
              <a:ext uri="{FF2B5EF4-FFF2-40B4-BE49-F238E27FC236}">
                <a16:creationId xmlns:a16="http://schemas.microsoft.com/office/drawing/2014/main" id="{6FF8433B-9953-0055-95EB-242AB2F9B295}"/>
              </a:ext>
            </a:extLst>
          </p:cNvPr>
          <p:cNvSpPr/>
          <p:nvPr/>
        </p:nvSpPr>
        <p:spPr>
          <a:xfrm>
            <a:off x="1905000" y="3597232"/>
            <a:ext cx="3775496" cy="6463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fontAlgn="base">
              <a:spcBef>
                <a:spcPct val="0"/>
              </a:spcBef>
              <a:spcAft>
                <a:spcPct val="0"/>
              </a:spcAft>
            </a:pPr>
            <a:r>
              <a:rPr lang="en-US" dirty="0">
                <a:solidFill>
                  <a:prstClr val="white"/>
                </a:solidFill>
                <a:latin typeface="Arial Black" panose="020B0A04020102020204" pitchFamily="34" charset="0"/>
              </a:rPr>
              <a:t>Premarket</a:t>
            </a:r>
          </a:p>
          <a:p>
            <a:pPr algn="ctr" fontAlgn="base">
              <a:spcBef>
                <a:spcPct val="0"/>
              </a:spcBef>
              <a:spcAft>
                <a:spcPct val="0"/>
              </a:spcAft>
            </a:pPr>
            <a:r>
              <a:rPr lang="en-US" dirty="0">
                <a:solidFill>
                  <a:prstClr val="white"/>
                </a:solidFill>
                <a:latin typeface="Arial Black" panose="020B0A04020102020204" pitchFamily="34" charset="0"/>
              </a:rPr>
              <a:t>Review</a:t>
            </a:r>
          </a:p>
        </p:txBody>
      </p:sp>
      <p:sp>
        <p:nvSpPr>
          <p:cNvPr id="62" name="Rectangle 61">
            <a:extLst>
              <a:ext uri="{FF2B5EF4-FFF2-40B4-BE49-F238E27FC236}">
                <a16:creationId xmlns:a16="http://schemas.microsoft.com/office/drawing/2014/main" id="{F085F489-B595-D352-391B-6F133770F0BA}"/>
              </a:ext>
            </a:extLst>
          </p:cNvPr>
          <p:cNvSpPr/>
          <p:nvPr/>
        </p:nvSpPr>
        <p:spPr>
          <a:xfrm>
            <a:off x="5680501" y="1448970"/>
            <a:ext cx="342281" cy="4678363"/>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grpSp>
        <p:nvGrpSpPr>
          <p:cNvPr id="63" name="Group 62">
            <a:extLst>
              <a:ext uri="{FF2B5EF4-FFF2-40B4-BE49-F238E27FC236}">
                <a16:creationId xmlns:a16="http://schemas.microsoft.com/office/drawing/2014/main" id="{CD6A0C0B-3FA0-345A-20FB-0748417396F6}"/>
              </a:ext>
            </a:extLst>
          </p:cNvPr>
          <p:cNvGrpSpPr/>
          <p:nvPr/>
        </p:nvGrpSpPr>
        <p:grpSpPr>
          <a:xfrm>
            <a:off x="5745783" y="1446670"/>
            <a:ext cx="276999" cy="4701892"/>
            <a:chOff x="4221778" y="2209800"/>
            <a:chExt cx="276999" cy="3200400"/>
          </a:xfrm>
        </p:grpSpPr>
        <p:sp>
          <p:nvSpPr>
            <p:cNvPr id="64" name="Rectangle 63">
              <a:extLst>
                <a:ext uri="{FF2B5EF4-FFF2-40B4-BE49-F238E27FC236}">
                  <a16:creationId xmlns:a16="http://schemas.microsoft.com/office/drawing/2014/main" id="{0C176EF7-A4AC-2FE6-83A3-D794CD22AC74}"/>
                </a:ext>
              </a:extLst>
            </p:cNvPr>
            <p:cNvSpPr/>
            <p:nvPr/>
          </p:nvSpPr>
          <p:spPr>
            <a:xfrm rot="5400000">
              <a:off x="3064877" y="3747701"/>
              <a:ext cx="2590801" cy="276999"/>
            </a:xfrm>
            <a:prstGeom prst="rect">
              <a:avLst/>
            </a:prstGeom>
          </p:spPr>
          <p:txBody>
            <a:bodyPr wrap="square">
              <a:spAutoFit/>
            </a:bodyPr>
            <a:lstStyle/>
            <a:p>
              <a:pPr algn="ctr" fontAlgn="base">
                <a:spcBef>
                  <a:spcPct val="0"/>
                </a:spcBef>
                <a:spcAft>
                  <a:spcPct val="0"/>
                </a:spcAft>
              </a:pPr>
              <a:r>
                <a:rPr lang="en-US" sz="1200" dirty="0">
                  <a:solidFill>
                    <a:prstClr val="white"/>
                  </a:solidFill>
                  <a:effectLst>
                    <a:outerShdw blurRad="38100" dist="38100" dir="2700000" algn="tl">
                      <a:srgbClr val="000000">
                        <a:alpha val="43137"/>
                      </a:srgbClr>
                    </a:outerShdw>
                  </a:effectLst>
                  <a:latin typeface="Arial Black" panose="020B0A04020102020204" pitchFamily="34" charset="0"/>
                  <a:cs typeface="Arial" charset="0"/>
                </a:rPr>
                <a:t>Premarket Decision</a:t>
              </a:r>
            </a:p>
          </p:txBody>
        </p:sp>
        <p:cxnSp>
          <p:nvCxnSpPr>
            <p:cNvPr id="65" name="Straight Connector 64">
              <a:extLst>
                <a:ext uri="{FF2B5EF4-FFF2-40B4-BE49-F238E27FC236}">
                  <a16:creationId xmlns:a16="http://schemas.microsoft.com/office/drawing/2014/main" id="{6C06A02C-6EED-5823-F79F-164C8B56BCF5}"/>
                </a:ext>
              </a:extLst>
            </p:cNvPr>
            <p:cNvCxnSpPr/>
            <p:nvPr/>
          </p:nvCxnSpPr>
          <p:spPr>
            <a:xfrm>
              <a:off x="4495800" y="2209800"/>
              <a:ext cx="0" cy="3200400"/>
            </a:xfrm>
            <a:prstGeom prst="line">
              <a:avLst/>
            </a:prstGeom>
            <a:ln>
              <a:prstDash val="sysDot"/>
            </a:ln>
          </p:spPr>
          <p:style>
            <a:lnRef idx="3">
              <a:schemeClr val="dk1"/>
            </a:lnRef>
            <a:fillRef idx="0">
              <a:schemeClr val="dk1"/>
            </a:fillRef>
            <a:effectRef idx="2">
              <a:schemeClr val="dk1"/>
            </a:effectRef>
            <a:fontRef idx="minor">
              <a:schemeClr val="tx1"/>
            </a:fontRef>
          </p:style>
        </p:cxnSp>
      </p:grpSp>
      <p:sp>
        <p:nvSpPr>
          <p:cNvPr id="66" name="Right Arrow 65">
            <a:extLst>
              <a:ext uri="{FF2B5EF4-FFF2-40B4-BE49-F238E27FC236}">
                <a16:creationId xmlns:a16="http://schemas.microsoft.com/office/drawing/2014/main" id="{FAA09F73-EC74-B844-72CC-EDD8A6F80F5C}"/>
              </a:ext>
            </a:extLst>
          </p:cNvPr>
          <p:cNvSpPr/>
          <p:nvPr/>
        </p:nvSpPr>
        <p:spPr>
          <a:xfrm>
            <a:off x="2874334" y="5541941"/>
            <a:ext cx="3124200" cy="45422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7" name="Rounded Rectangle 66">
            <a:extLst>
              <a:ext uri="{FF2B5EF4-FFF2-40B4-BE49-F238E27FC236}">
                <a16:creationId xmlns:a16="http://schemas.microsoft.com/office/drawing/2014/main" id="{619715D8-AE18-B531-B5FC-50A5FA7F36AF}"/>
              </a:ext>
            </a:extLst>
          </p:cNvPr>
          <p:cNvSpPr/>
          <p:nvPr/>
        </p:nvSpPr>
        <p:spPr>
          <a:xfrm>
            <a:off x="3113986" y="4472161"/>
            <a:ext cx="1305615" cy="64906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Benefit -Risk</a:t>
            </a:r>
          </a:p>
        </p:txBody>
      </p:sp>
      <p:sp>
        <p:nvSpPr>
          <p:cNvPr id="68" name="Left Arrow 67">
            <a:extLst>
              <a:ext uri="{FF2B5EF4-FFF2-40B4-BE49-F238E27FC236}">
                <a16:creationId xmlns:a16="http://schemas.microsoft.com/office/drawing/2014/main" id="{FB4C2545-F863-1431-C78C-2063711917F9}"/>
              </a:ext>
            </a:extLst>
          </p:cNvPr>
          <p:cNvSpPr/>
          <p:nvPr/>
        </p:nvSpPr>
        <p:spPr>
          <a:xfrm>
            <a:off x="6051699" y="1981200"/>
            <a:ext cx="4388270" cy="609600"/>
          </a:xfrm>
          <a:prstGeom prst="leftArrow">
            <a:avLst/>
          </a:pr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9" name="Rectangle 68">
            <a:extLst>
              <a:ext uri="{FF2B5EF4-FFF2-40B4-BE49-F238E27FC236}">
                <a16:creationId xmlns:a16="http://schemas.microsoft.com/office/drawing/2014/main" id="{1BCD864D-D9FC-9608-71E9-34B9A0BB75A1}"/>
              </a:ext>
            </a:extLst>
          </p:cNvPr>
          <p:cNvSpPr/>
          <p:nvPr/>
        </p:nvSpPr>
        <p:spPr>
          <a:xfrm>
            <a:off x="9144000" y="1538069"/>
            <a:ext cx="1524000" cy="4586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
        <p:nvSpPr>
          <p:cNvPr id="70" name="TextBox 69">
            <a:extLst>
              <a:ext uri="{FF2B5EF4-FFF2-40B4-BE49-F238E27FC236}">
                <a16:creationId xmlns:a16="http://schemas.microsoft.com/office/drawing/2014/main" id="{41E52DA4-D73B-758F-EBF7-762BA7B6D13C}"/>
              </a:ext>
            </a:extLst>
          </p:cNvPr>
          <p:cNvSpPr txBox="1"/>
          <p:nvPr/>
        </p:nvSpPr>
        <p:spPr>
          <a:xfrm>
            <a:off x="2743204" y="1414566"/>
            <a:ext cx="1883401"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Tahoma" pitchFamily="34" charset="0"/>
                <a:cs typeface="Arial" charset="0"/>
              </a:rPr>
              <a:t>INFORMATION FLOW</a:t>
            </a:r>
          </a:p>
        </p:txBody>
      </p:sp>
      <p:cxnSp>
        <p:nvCxnSpPr>
          <p:cNvPr id="71" name="Straight Connector 70">
            <a:extLst>
              <a:ext uri="{FF2B5EF4-FFF2-40B4-BE49-F238E27FC236}">
                <a16:creationId xmlns:a16="http://schemas.microsoft.com/office/drawing/2014/main" id="{45F95178-9376-D888-61CE-62ABECFBDECB}"/>
              </a:ext>
            </a:extLst>
          </p:cNvPr>
          <p:cNvCxnSpPr/>
          <p:nvPr/>
        </p:nvCxnSpPr>
        <p:spPr>
          <a:xfrm flipV="1">
            <a:off x="2853068" y="1446670"/>
            <a:ext cx="6443332" cy="2300"/>
          </a:xfrm>
          <a:prstGeom prst="line">
            <a:avLst/>
          </a:prstGeom>
        </p:spPr>
        <p:style>
          <a:lnRef idx="1">
            <a:schemeClr val="dk1"/>
          </a:lnRef>
          <a:fillRef idx="0">
            <a:schemeClr val="dk1"/>
          </a:fillRef>
          <a:effectRef idx="0">
            <a:schemeClr val="dk1"/>
          </a:effectRef>
          <a:fontRef idx="minor">
            <a:schemeClr val="tx1"/>
          </a:fontRef>
        </p:style>
      </p:cxnSp>
      <p:sp>
        <p:nvSpPr>
          <p:cNvPr id="72" name="Title 1">
            <a:extLst>
              <a:ext uri="{FF2B5EF4-FFF2-40B4-BE49-F238E27FC236}">
                <a16:creationId xmlns:a16="http://schemas.microsoft.com/office/drawing/2014/main" id="{889D1B4E-C28F-9E8F-034F-3365DEAE7920}"/>
              </a:ext>
            </a:extLst>
          </p:cNvPr>
          <p:cNvSpPr txBox="1">
            <a:spLocks/>
          </p:cNvSpPr>
          <p:nvPr/>
        </p:nvSpPr>
        <p:spPr>
          <a:xfrm flipV="1">
            <a:off x="2223091" y="468868"/>
            <a:ext cx="8229600" cy="457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accent2">
                    <a:lumMod val="75000"/>
                  </a:schemeClr>
                </a:solidFill>
                <a:latin typeface="Arial Black" panose="020B0A04020102020204" pitchFamily="34" charset="0"/>
                <a:ea typeface="+mj-ea"/>
                <a:cs typeface="Aharoni" panose="02010803020104030203" pitchFamily="2" charset="-79"/>
              </a:defRPr>
            </a:lvl1pPr>
          </a:lstStyle>
          <a:p>
            <a:pPr fontAlgn="base">
              <a:spcAft>
                <a:spcPct val="0"/>
              </a:spcAft>
            </a:pPr>
            <a:endParaRPr lang="en-US" sz="2800" dirty="0">
              <a:solidFill>
                <a:srgbClr val="E0773C">
                  <a:lumMod val="75000"/>
                </a:srgbClr>
              </a:solidFill>
            </a:endParaRPr>
          </a:p>
        </p:txBody>
      </p:sp>
      <p:sp>
        <p:nvSpPr>
          <p:cNvPr id="74" name="Rounded Rectangle 73">
            <a:extLst>
              <a:ext uri="{FF2B5EF4-FFF2-40B4-BE49-F238E27FC236}">
                <a16:creationId xmlns:a16="http://schemas.microsoft.com/office/drawing/2014/main" id="{E41E22F4-6F95-3E3E-E6A9-838FF9C72F0A}"/>
              </a:ext>
            </a:extLst>
          </p:cNvPr>
          <p:cNvSpPr/>
          <p:nvPr/>
        </p:nvSpPr>
        <p:spPr>
          <a:xfrm>
            <a:off x="7617184" y="4472162"/>
            <a:ext cx="1257300" cy="649068"/>
          </a:xfrm>
          <a:prstGeom prst="roundRect">
            <a:avLst/>
          </a:prstGeom>
          <a:solidFill>
            <a:srgbClr val="7030A0"/>
          </a:solidFill>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“Safety Net”</a:t>
            </a:r>
          </a:p>
        </p:txBody>
      </p:sp>
      <p:sp>
        <p:nvSpPr>
          <p:cNvPr id="75" name="TextBox 74">
            <a:extLst>
              <a:ext uri="{FF2B5EF4-FFF2-40B4-BE49-F238E27FC236}">
                <a16:creationId xmlns:a16="http://schemas.microsoft.com/office/drawing/2014/main" id="{9646D120-0F7E-1612-4F1D-0451682ADF11}"/>
              </a:ext>
            </a:extLst>
          </p:cNvPr>
          <p:cNvSpPr txBox="1"/>
          <p:nvPr/>
        </p:nvSpPr>
        <p:spPr>
          <a:xfrm>
            <a:off x="6077033" y="1493327"/>
            <a:ext cx="4376379" cy="307777"/>
          </a:xfrm>
          <a:prstGeom prst="rect">
            <a:avLst/>
          </a:prstGeom>
          <a:noFill/>
        </p:spPr>
        <p:txBody>
          <a:bodyPr wrap="square" rtlCol="0">
            <a:spAutoFit/>
          </a:bodyPr>
          <a:lstStyle/>
          <a:p>
            <a:pPr fontAlgn="base">
              <a:spcBef>
                <a:spcPct val="0"/>
              </a:spcBef>
              <a:spcAft>
                <a:spcPct val="0"/>
              </a:spcAft>
            </a:pPr>
            <a:r>
              <a:rPr lang="en-US" sz="1400" dirty="0">
                <a:solidFill>
                  <a:prstClr val="black"/>
                </a:solidFill>
                <a:latin typeface="Tahoma" pitchFamily="34" charset="0"/>
                <a:cs typeface="Arial" charset="0"/>
              </a:rPr>
              <a:t>EVOLUTION OF BENEFIT–RISK EVIDENCE</a:t>
            </a:r>
          </a:p>
        </p:txBody>
      </p:sp>
      <p:sp>
        <p:nvSpPr>
          <p:cNvPr id="76" name="Rectangle 75">
            <a:extLst>
              <a:ext uri="{FF2B5EF4-FFF2-40B4-BE49-F238E27FC236}">
                <a16:creationId xmlns:a16="http://schemas.microsoft.com/office/drawing/2014/main" id="{4247F376-50FC-748A-6976-A46CDF4B7198}"/>
              </a:ext>
            </a:extLst>
          </p:cNvPr>
          <p:cNvSpPr/>
          <p:nvPr/>
        </p:nvSpPr>
        <p:spPr>
          <a:xfrm>
            <a:off x="2895601" y="2490960"/>
            <a:ext cx="6248397" cy="3252360"/>
          </a:xfrm>
          <a:prstGeom prst="rect">
            <a:avLst/>
          </a:prstGeom>
          <a:gradFill flip="none" rotWithShape="1">
            <a:gsLst>
              <a:gs pos="0">
                <a:srgbClr val="0000FF"/>
              </a:gs>
              <a:gs pos="100000">
                <a:srgbClr val="00B0F0"/>
              </a:gs>
            </a:gsLst>
            <a:lin ang="108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7" name="TextBox 76">
            <a:extLst>
              <a:ext uri="{FF2B5EF4-FFF2-40B4-BE49-F238E27FC236}">
                <a16:creationId xmlns:a16="http://schemas.microsoft.com/office/drawing/2014/main" id="{792F6B2A-E173-F380-9AC9-7280A245C06A}"/>
              </a:ext>
            </a:extLst>
          </p:cNvPr>
          <p:cNvSpPr txBox="1"/>
          <p:nvPr/>
        </p:nvSpPr>
        <p:spPr>
          <a:xfrm>
            <a:off x="2417182" y="997877"/>
            <a:ext cx="6934200" cy="369332"/>
          </a:xfrm>
          <a:prstGeom prst="rect">
            <a:avLst/>
          </a:prstGeom>
          <a:noFill/>
        </p:spPr>
        <p:txBody>
          <a:bodyPr wrap="square" rtlCol="0">
            <a:spAutoFit/>
          </a:bodyPr>
          <a:lstStyle/>
          <a:p>
            <a:pPr algn="ctr" fontAlgn="base">
              <a:spcBef>
                <a:spcPct val="0"/>
              </a:spcBef>
              <a:spcAft>
                <a:spcPct val="0"/>
              </a:spcAft>
            </a:pPr>
            <a:r>
              <a:rPr lang="en-US" b="1" dirty="0">
                <a:solidFill>
                  <a:prstClr val="black">
                    <a:lumMod val="65000"/>
                    <a:lumOff val="35000"/>
                  </a:prstClr>
                </a:solidFill>
                <a:cs typeface="Arial" charset="0"/>
              </a:rPr>
              <a:t>Total Product Life Cycle (TPLC) Framework</a:t>
            </a:r>
          </a:p>
        </p:txBody>
      </p:sp>
      <p:sp>
        <p:nvSpPr>
          <p:cNvPr id="78" name="Rounded Rectangle 77">
            <a:extLst>
              <a:ext uri="{FF2B5EF4-FFF2-40B4-BE49-F238E27FC236}">
                <a16:creationId xmlns:a16="http://schemas.microsoft.com/office/drawing/2014/main" id="{4609CEAC-9216-5E4A-25A2-15F161CC3352}"/>
              </a:ext>
            </a:extLst>
          </p:cNvPr>
          <p:cNvSpPr/>
          <p:nvPr/>
        </p:nvSpPr>
        <p:spPr>
          <a:xfrm>
            <a:off x="3037786" y="2610659"/>
            <a:ext cx="1305615" cy="670877"/>
          </a:xfrm>
          <a:prstGeom prst="roundRect">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Progressive</a:t>
            </a:r>
          </a:p>
          <a:p>
            <a:pPr algn="ctr" fontAlgn="base">
              <a:spcBef>
                <a:spcPct val="0"/>
              </a:spcBef>
              <a:spcAft>
                <a:spcPct val="0"/>
              </a:spcAft>
            </a:pPr>
            <a:r>
              <a:rPr lang="en-US" sz="1050" dirty="0">
                <a:solidFill>
                  <a:prstClr val="white"/>
                </a:solidFill>
                <a:latin typeface="Arial Black" panose="020B0A04020102020204" pitchFamily="34" charset="0"/>
              </a:rPr>
              <a:t>Approval, Safety and Performance</a:t>
            </a:r>
          </a:p>
        </p:txBody>
      </p:sp>
      <p:sp>
        <p:nvSpPr>
          <p:cNvPr id="79" name="Rounded Rectangle 78">
            <a:extLst>
              <a:ext uri="{FF2B5EF4-FFF2-40B4-BE49-F238E27FC236}">
                <a16:creationId xmlns:a16="http://schemas.microsoft.com/office/drawing/2014/main" id="{BE1D025A-BA0D-9983-ECBD-0DDFE99C1010}"/>
              </a:ext>
            </a:extLst>
          </p:cNvPr>
          <p:cNvSpPr/>
          <p:nvPr/>
        </p:nvSpPr>
        <p:spPr>
          <a:xfrm>
            <a:off x="3032095" y="4945774"/>
            <a:ext cx="1305615" cy="670877"/>
          </a:xfrm>
          <a:prstGeom prst="roundRect">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Benefit-Risk</a:t>
            </a:r>
          </a:p>
        </p:txBody>
      </p:sp>
      <p:sp>
        <p:nvSpPr>
          <p:cNvPr id="80" name="TextBox 79">
            <a:extLst>
              <a:ext uri="{FF2B5EF4-FFF2-40B4-BE49-F238E27FC236}">
                <a16:creationId xmlns:a16="http://schemas.microsoft.com/office/drawing/2014/main" id="{625A1DE2-76AB-CDB8-2699-ABD303C5AF3E}"/>
              </a:ext>
            </a:extLst>
          </p:cNvPr>
          <p:cNvSpPr txBox="1"/>
          <p:nvPr/>
        </p:nvSpPr>
        <p:spPr>
          <a:xfrm>
            <a:off x="6072480" y="5842521"/>
            <a:ext cx="2966581"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Tahoma" pitchFamily="34" charset="0"/>
                <a:cs typeface="Arial" charset="0"/>
              </a:rPr>
              <a:t>INTERNATIONAL HARMONIZATION</a:t>
            </a:r>
          </a:p>
        </p:txBody>
      </p:sp>
      <p:grpSp>
        <p:nvGrpSpPr>
          <p:cNvPr id="82" name="Group 81">
            <a:extLst>
              <a:ext uri="{FF2B5EF4-FFF2-40B4-BE49-F238E27FC236}">
                <a16:creationId xmlns:a16="http://schemas.microsoft.com/office/drawing/2014/main" id="{531052FC-B88B-B61B-0AF1-B610836ABA3F}"/>
              </a:ext>
            </a:extLst>
          </p:cNvPr>
          <p:cNvGrpSpPr/>
          <p:nvPr/>
        </p:nvGrpSpPr>
        <p:grpSpPr>
          <a:xfrm>
            <a:off x="1828801" y="3629720"/>
            <a:ext cx="3760217" cy="1071041"/>
            <a:chOff x="381000" y="3852458"/>
            <a:chExt cx="3760217" cy="1071041"/>
          </a:xfrm>
        </p:grpSpPr>
        <p:sp>
          <p:nvSpPr>
            <p:cNvPr id="83" name="Flowchart: Manual Operation 66">
              <a:extLst>
                <a:ext uri="{FF2B5EF4-FFF2-40B4-BE49-F238E27FC236}">
                  <a16:creationId xmlns:a16="http://schemas.microsoft.com/office/drawing/2014/main" id="{DEA9CEBE-2BFA-5E22-6161-03BE4E8EDAA5}"/>
                </a:ext>
              </a:extLst>
            </p:cNvPr>
            <p:cNvSpPr/>
            <p:nvPr/>
          </p:nvSpPr>
          <p:spPr>
            <a:xfrm rot="5400000">
              <a:off x="1642796" y="2629173"/>
              <a:ext cx="950424" cy="3474016"/>
            </a:xfrm>
            <a:prstGeom prst="flowChartManualOperation">
              <a:avLst/>
            </a:prstGeom>
            <a:solidFill>
              <a:schemeClr val="tx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84" name="Right Triangle 83">
              <a:extLst>
                <a:ext uri="{FF2B5EF4-FFF2-40B4-BE49-F238E27FC236}">
                  <a16:creationId xmlns:a16="http://schemas.microsoft.com/office/drawing/2014/main" id="{61E3D8E9-0F40-4F88-CF63-BF103805B34A}"/>
                </a:ext>
              </a:extLst>
            </p:cNvPr>
            <p:cNvSpPr/>
            <p:nvPr/>
          </p:nvSpPr>
          <p:spPr>
            <a:xfrm rot="13540139">
              <a:off x="3070772" y="3853055"/>
              <a:ext cx="1071041" cy="1069848"/>
            </a:xfrm>
            <a:prstGeom prst="rtTriangle">
              <a:avLst/>
            </a:prstGeom>
            <a:solidFill>
              <a:schemeClr val="tx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85" name="TextBox 84">
            <a:extLst>
              <a:ext uri="{FF2B5EF4-FFF2-40B4-BE49-F238E27FC236}">
                <a16:creationId xmlns:a16="http://schemas.microsoft.com/office/drawing/2014/main" id="{3CECFA1A-D858-5ED5-ABBE-A74EDA351ABC}"/>
              </a:ext>
            </a:extLst>
          </p:cNvPr>
          <p:cNvSpPr txBox="1"/>
          <p:nvPr/>
        </p:nvSpPr>
        <p:spPr>
          <a:xfrm>
            <a:off x="3741343" y="3862560"/>
            <a:ext cx="1551322" cy="369332"/>
          </a:xfrm>
          <a:prstGeom prst="rect">
            <a:avLst/>
          </a:prstGeom>
          <a:noFill/>
        </p:spPr>
        <p:txBody>
          <a:bodyPr wrap="none" rtlCol="0">
            <a:spAutoFit/>
          </a:bodyPr>
          <a:lstStyle/>
          <a:p>
            <a:r>
              <a:rPr lang="en-US" b="1" dirty="0">
                <a:solidFill>
                  <a:prstClr val="white"/>
                </a:solidFill>
                <a:latin typeface="Calibri"/>
              </a:rPr>
              <a:t>Patient Access</a:t>
            </a:r>
          </a:p>
        </p:txBody>
      </p:sp>
      <p:sp>
        <p:nvSpPr>
          <p:cNvPr id="87" name="Rounded Rectangle 86">
            <a:extLst>
              <a:ext uri="{FF2B5EF4-FFF2-40B4-BE49-F238E27FC236}">
                <a16:creationId xmlns:a16="http://schemas.microsoft.com/office/drawing/2014/main" id="{79C0D166-ED18-CF18-0E62-A9A60CFD20F9}"/>
              </a:ext>
            </a:extLst>
          </p:cNvPr>
          <p:cNvSpPr/>
          <p:nvPr/>
        </p:nvSpPr>
        <p:spPr>
          <a:xfrm>
            <a:off x="7711007" y="2635843"/>
            <a:ext cx="1305615" cy="670877"/>
          </a:xfrm>
          <a:prstGeom prst="roundRect">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NEST</a:t>
            </a:r>
          </a:p>
        </p:txBody>
      </p:sp>
      <p:sp>
        <p:nvSpPr>
          <p:cNvPr id="88" name="Rounded Rectangle 87">
            <a:extLst>
              <a:ext uri="{FF2B5EF4-FFF2-40B4-BE49-F238E27FC236}">
                <a16:creationId xmlns:a16="http://schemas.microsoft.com/office/drawing/2014/main" id="{A331C696-9A49-ED4B-F70D-D45D87F7D918}"/>
              </a:ext>
            </a:extLst>
          </p:cNvPr>
          <p:cNvSpPr/>
          <p:nvPr/>
        </p:nvSpPr>
        <p:spPr>
          <a:xfrm>
            <a:off x="7711007" y="4395961"/>
            <a:ext cx="1305615" cy="1128077"/>
          </a:xfrm>
          <a:prstGeom prst="roundRect">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p>
            <a:pPr algn="ctr" fontAlgn="base">
              <a:spcBef>
                <a:spcPct val="0"/>
              </a:spcBef>
              <a:spcAft>
                <a:spcPct val="0"/>
              </a:spcAft>
            </a:pPr>
            <a:r>
              <a:rPr lang="en-US" sz="1050" dirty="0">
                <a:solidFill>
                  <a:prstClr val="white"/>
                </a:solidFill>
                <a:latin typeface="Arial Black" panose="020B0A04020102020204" pitchFamily="34" charset="0"/>
              </a:rPr>
              <a:t>Clinical Research Incorporated</a:t>
            </a:r>
          </a:p>
          <a:p>
            <a:pPr algn="ctr" fontAlgn="base">
              <a:spcBef>
                <a:spcPct val="0"/>
              </a:spcBef>
              <a:spcAft>
                <a:spcPct val="0"/>
              </a:spcAft>
            </a:pPr>
            <a:r>
              <a:rPr lang="en-US" sz="1050" dirty="0">
                <a:solidFill>
                  <a:prstClr val="white"/>
                </a:solidFill>
                <a:latin typeface="Arial Black" panose="020B0A04020102020204" pitchFamily="34" charset="0"/>
              </a:rPr>
              <a:t>Into Routine Clinical Practice</a:t>
            </a:r>
          </a:p>
        </p:txBody>
      </p:sp>
      <p:sp>
        <p:nvSpPr>
          <p:cNvPr id="89" name="Right Arrow 88">
            <a:extLst>
              <a:ext uri="{FF2B5EF4-FFF2-40B4-BE49-F238E27FC236}">
                <a16:creationId xmlns:a16="http://schemas.microsoft.com/office/drawing/2014/main" id="{5B2DE641-392B-BB23-56E8-7D05BFC88D4E}"/>
              </a:ext>
            </a:extLst>
          </p:cNvPr>
          <p:cNvSpPr/>
          <p:nvPr/>
        </p:nvSpPr>
        <p:spPr>
          <a:xfrm>
            <a:off x="0" y="2033651"/>
            <a:ext cx="5977268" cy="530421"/>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6" name="Rectangle 85">
            <a:extLst>
              <a:ext uri="{FF2B5EF4-FFF2-40B4-BE49-F238E27FC236}">
                <a16:creationId xmlns:a16="http://schemas.microsoft.com/office/drawing/2014/main" id="{A7BF2007-AEE6-0128-6961-B565200644A1}"/>
              </a:ext>
            </a:extLst>
          </p:cNvPr>
          <p:cNvSpPr/>
          <p:nvPr/>
        </p:nvSpPr>
        <p:spPr>
          <a:xfrm>
            <a:off x="-11660" y="1981200"/>
            <a:ext cx="2924717" cy="414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Tree>
    <p:extLst>
      <p:ext uri="{BB962C8B-B14F-4D97-AF65-F5344CB8AC3E}">
        <p14:creationId xmlns:p14="http://schemas.microsoft.com/office/powerpoint/2010/main" val="32095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88889E-6 4.44444E-6 L -0.03507 4.44444E-6 " pathEditMode="relative" rAng="0" ptsTypes="AA">
                                      <p:cBhvr>
                                        <p:cTn id="6" dur="2000" fill="hold"/>
                                        <p:tgtEl>
                                          <p:spTgt spid="63"/>
                                        </p:tgtEl>
                                        <p:attrNameLst>
                                          <p:attrName>ppt_x</p:attrName>
                                          <p:attrName>ppt_y</p:attrName>
                                        </p:attrNameLst>
                                      </p:cBhvr>
                                      <p:rCtr x="-1753" y="0"/>
                                    </p:animMotion>
                                  </p:childTnLst>
                                </p:cTn>
                              </p:par>
                              <p:par>
                                <p:cTn id="7" presetID="35" presetClass="path" presetSubtype="0" accel="50000" decel="50000" fill="hold" grpId="0" nodeType="withEffect">
                                  <p:stCondLst>
                                    <p:cond delay="0"/>
                                  </p:stCondLst>
                                  <p:childTnLst>
                                    <p:animMotion origin="layout" path="M 5.55112E-17 0 L -0.03333 0 " pathEditMode="relative" rAng="0" ptsTypes="AA">
                                      <p:cBhvr>
                                        <p:cTn id="8" dur="2000" fill="hold"/>
                                        <p:tgtEl>
                                          <p:spTgt spid="66"/>
                                        </p:tgtEl>
                                        <p:attrNameLst>
                                          <p:attrName>ppt_x</p:attrName>
                                          <p:attrName>ppt_y</p:attrName>
                                        </p:attrNameLst>
                                      </p:cBhvr>
                                      <p:rCtr x="-1667" y="0"/>
                                    </p:animMotion>
                                  </p:childTnLst>
                                </p:cTn>
                              </p:par>
                              <p:par>
                                <p:cTn id="9" presetID="35" presetClass="path" presetSubtype="0" accel="50000" decel="50000" fill="hold" grpId="1" nodeType="withEffect">
                                  <p:stCondLst>
                                    <p:cond delay="0"/>
                                  </p:stCondLst>
                                  <p:childTnLst>
                                    <p:animMotion origin="layout" path="M -0.00174 -2.22222E-6 L -0.03681 -2.22222E-6 " pathEditMode="relative" rAng="0" ptsTypes="AA">
                                      <p:cBhvr>
                                        <p:cTn id="10" dur="2000" fill="hold"/>
                                        <p:tgtEl>
                                          <p:spTgt spid="68"/>
                                        </p:tgtEl>
                                        <p:attrNameLst>
                                          <p:attrName>ppt_x</p:attrName>
                                          <p:attrName>ppt_y</p:attrName>
                                        </p:attrNameLst>
                                      </p:cBhvr>
                                      <p:rCtr x="-1753" y="0"/>
                                    </p:animMotion>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2"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right)">
                                      <p:cBhvr>
                                        <p:cTn id="18" dur="500"/>
                                        <p:tgtEl>
                                          <p:spTgt spid="62"/>
                                        </p:tgtEl>
                                      </p:cBhvr>
                                    </p:animEffect>
                                  </p:childTnLst>
                                </p:cTn>
                              </p:par>
                              <p:par>
                                <p:cTn id="19" presetID="6" presetClass="emph" presetSubtype="0" fill="hold" grpId="0" nodeType="withEffect">
                                  <p:stCondLst>
                                    <p:cond delay="0"/>
                                  </p:stCondLst>
                                  <p:childTnLst>
                                    <p:animScale>
                                      <p:cBhvr>
                                        <p:cTn id="20" dur="2000" fill="hold"/>
                                        <p:tgtEl>
                                          <p:spTgt spid="68"/>
                                        </p:tgtEl>
                                      </p:cBhvr>
                                      <p:by x="100000" y="110000"/>
                                    </p:animScale>
                                  </p:childTnLst>
                                </p:cTn>
                              </p:par>
                              <p:par>
                                <p:cTn id="21" presetID="22" presetClass="exit" presetSubtype="2" fill="hold" grpId="0" nodeType="withEffect">
                                  <p:stCondLst>
                                    <p:cond delay="0"/>
                                  </p:stCondLst>
                                  <p:childTnLst>
                                    <p:animEffect transition="out" filter="wipe(right)">
                                      <p:cBhvr>
                                        <p:cTn id="22" dur="500"/>
                                        <p:tgtEl>
                                          <p:spTgt spid="53"/>
                                        </p:tgtEl>
                                      </p:cBhvr>
                                    </p:animEffect>
                                    <p:set>
                                      <p:cBhvr>
                                        <p:cTn id="23" dur="1" fill="hold">
                                          <p:stCondLst>
                                            <p:cond delay="499"/>
                                          </p:stCondLst>
                                        </p:cTn>
                                        <p:tgtEl>
                                          <p:spTgt spid="5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3507 4.44444E-6 L -0.14341 4.44444E-6 " pathEditMode="relative" rAng="0" ptsTypes="AA">
                                      <p:cBhvr>
                                        <p:cTn id="27" dur="2000" fill="hold"/>
                                        <p:tgtEl>
                                          <p:spTgt spid="63"/>
                                        </p:tgtEl>
                                        <p:attrNameLst>
                                          <p:attrName>ppt_x</p:attrName>
                                          <p:attrName>ppt_y</p:attrName>
                                        </p:attrNameLst>
                                      </p:cBhvr>
                                      <p:rCtr x="-5417" y="0"/>
                                    </p:animMotion>
                                  </p:childTnLst>
                                </p:cTn>
                              </p:par>
                              <p:par>
                                <p:cTn id="28" presetID="35" presetClass="path" presetSubtype="0" accel="50000" decel="50000" fill="hold" grpId="1" nodeType="withEffect">
                                  <p:stCondLst>
                                    <p:cond delay="0"/>
                                  </p:stCondLst>
                                  <p:childTnLst>
                                    <p:animMotion origin="layout" path="M -0.03333 0 L -0.1375 0 " pathEditMode="relative" rAng="0" ptsTypes="AA">
                                      <p:cBhvr>
                                        <p:cTn id="29" dur="2000" fill="hold"/>
                                        <p:tgtEl>
                                          <p:spTgt spid="66"/>
                                        </p:tgtEl>
                                        <p:attrNameLst>
                                          <p:attrName>ppt_x</p:attrName>
                                          <p:attrName>ppt_y</p:attrName>
                                        </p:attrNameLst>
                                      </p:cBhvr>
                                      <p:rCtr x="-5208" y="0"/>
                                    </p:animMotion>
                                  </p:childTnLst>
                                </p:cTn>
                              </p:par>
                              <p:par>
                                <p:cTn id="30" presetID="1" presetClass="exit" presetSubtype="0" fill="hold" grpId="1" nodeType="withEffect">
                                  <p:stCondLst>
                                    <p:cond delay="0"/>
                                  </p:stCondLst>
                                  <p:childTnLst>
                                    <p:set>
                                      <p:cBhvr>
                                        <p:cTn id="31" dur="1" fill="hold">
                                          <p:stCondLst>
                                            <p:cond delay="0"/>
                                          </p:stCondLst>
                                        </p:cTn>
                                        <p:tgtEl>
                                          <p:spTgt spid="62"/>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right)">
                                      <p:cBhvr>
                                        <p:cTn id="39" dur="1000"/>
                                        <p:tgtEl>
                                          <p:spTgt spid="54"/>
                                        </p:tgtEl>
                                      </p:cBhvr>
                                    </p:animEffect>
                                  </p:childTnLst>
                                </p:cTn>
                              </p:par>
                              <p:par>
                                <p:cTn id="40" presetID="6" presetClass="emph" presetSubtype="0" fill="hold" grpId="2" nodeType="withEffect">
                                  <p:stCondLst>
                                    <p:cond delay="0"/>
                                  </p:stCondLst>
                                  <p:childTnLst>
                                    <p:animScale>
                                      <p:cBhvr>
                                        <p:cTn id="41" dur="2000" fill="hold"/>
                                        <p:tgtEl>
                                          <p:spTgt spid="68"/>
                                        </p:tgtEl>
                                      </p:cBhvr>
                                      <p:by x="100000" y="150000"/>
                                    </p:animScale>
                                  </p:childTnLst>
                                </p:cTn>
                              </p:par>
                              <p:par>
                                <p:cTn id="42" presetID="35" presetClass="path" presetSubtype="0" accel="50000" decel="50000" fill="hold" grpId="3" nodeType="withEffect">
                                  <p:stCondLst>
                                    <p:cond delay="0"/>
                                  </p:stCondLst>
                                  <p:childTnLst>
                                    <p:animMotion origin="layout" path="M -0.03681 2.22222E-6 L -0.1434 2.22222E-6 " pathEditMode="relative" rAng="0" ptsTypes="AA">
                                      <p:cBhvr>
                                        <p:cTn id="43" dur="2000" fill="hold"/>
                                        <p:tgtEl>
                                          <p:spTgt spid="68"/>
                                        </p:tgtEl>
                                        <p:attrNameLst>
                                          <p:attrName>ppt_x</p:attrName>
                                          <p:attrName>ppt_y</p:attrName>
                                        </p:attrNameLst>
                                      </p:cBhvr>
                                      <p:rCtr x="-5330" y="0"/>
                                    </p:animMotion>
                                  </p:childTnLst>
                                </p:cTn>
                              </p:par>
                              <p:par>
                                <p:cTn id="44" presetID="10" presetClass="exit" presetSubtype="0" fill="hold" grpId="0" nodeType="withEffect">
                                  <p:stCondLst>
                                    <p:cond delay="0"/>
                                  </p:stCondLst>
                                  <p:childTnLst>
                                    <p:animEffect transition="out" filter="fade">
                                      <p:cBhvr>
                                        <p:cTn id="45" dur="500"/>
                                        <p:tgtEl>
                                          <p:spTgt spid="56">
                                            <p:txEl>
                                              <p:pRg st="0" end="0"/>
                                            </p:txEl>
                                          </p:spTgt>
                                        </p:tgtEl>
                                      </p:cBhvr>
                                    </p:animEffect>
                                    <p:set>
                                      <p:cBhvr>
                                        <p:cTn id="46" dur="1" fill="hold">
                                          <p:stCondLst>
                                            <p:cond delay="499"/>
                                          </p:stCondLst>
                                        </p:cTn>
                                        <p:tgtEl>
                                          <p:spTgt spid="56">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56">
                                            <p:txEl>
                                              <p:pRg st="1" end="1"/>
                                            </p:txEl>
                                          </p:spTgt>
                                        </p:tgtEl>
                                      </p:cBhvr>
                                    </p:animEffect>
                                    <p:set>
                                      <p:cBhvr>
                                        <p:cTn id="49" dur="1" fill="hold">
                                          <p:stCondLst>
                                            <p:cond delay="499"/>
                                          </p:stCondLst>
                                        </p:cTn>
                                        <p:tgtEl>
                                          <p:spTgt spid="56">
                                            <p:txEl>
                                              <p:pRg st="1" end="1"/>
                                            </p:txEl>
                                          </p:spTgt>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57">
                                            <p:txEl>
                                              <p:pRg st="0" end="0"/>
                                            </p:txEl>
                                          </p:spTgt>
                                        </p:tgtEl>
                                        <p:attrNameLst>
                                          <p:attrName>style.visibility</p:attrName>
                                        </p:attrNameLst>
                                      </p:cBhvr>
                                      <p:to>
                                        <p:strVal val="visible"/>
                                      </p:to>
                                    </p:set>
                                    <p:animEffect transition="in" filter="fade">
                                      <p:cBhvr>
                                        <p:cTn id="52" dur="500"/>
                                        <p:tgtEl>
                                          <p:spTgt spid="5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7">
                                            <p:txEl>
                                              <p:pRg st="1" end="1"/>
                                            </p:txEl>
                                          </p:spTgt>
                                        </p:tgtEl>
                                        <p:attrNameLst>
                                          <p:attrName>style.visibility</p:attrName>
                                        </p:attrNameLst>
                                      </p:cBhvr>
                                      <p:to>
                                        <p:strVal val="visible"/>
                                      </p:to>
                                    </p:set>
                                    <p:animEffect transition="in" filter="fade">
                                      <p:cBhvr>
                                        <p:cTn id="55" dur="500"/>
                                        <p:tgtEl>
                                          <p:spTgt spid="57">
                                            <p:txEl>
                                              <p:pRg st="1" end="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
                                            <p:txEl>
                                              <p:pRg st="2" end="2"/>
                                            </p:txEl>
                                          </p:spTgt>
                                        </p:tgtEl>
                                        <p:attrNameLst>
                                          <p:attrName>style.visibility</p:attrName>
                                        </p:attrNameLst>
                                      </p:cBhvr>
                                      <p:to>
                                        <p:strVal val="visible"/>
                                      </p:to>
                                    </p:set>
                                    <p:animEffect transition="in" filter="fade">
                                      <p:cBhvr>
                                        <p:cTn id="58" dur="500"/>
                                        <p:tgtEl>
                                          <p:spTgt spid="57">
                                            <p:txEl>
                                              <p:pRg st="2" end="2"/>
                                            </p:txEl>
                                          </p:spTgt>
                                        </p:tgtEl>
                                      </p:cBhvr>
                                    </p:animEffect>
                                  </p:childTnLst>
                                </p:cTn>
                              </p:par>
                              <p:par>
                                <p:cTn id="59" presetID="22" presetClass="exit" presetSubtype="2" fill="hold" grpId="0" nodeType="withEffect">
                                  <p:stCondLst>
                                    <p:cond delay="0"/>
                                  </p:stCondLst>
                                  <p:childTnLst>
                                    <p:animEffect transition="out" filter="wipe(right)">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6"/>
                                        </p:tgtEl>
                                        <p:attrNameLst>
                                          <p:attrName>style.visibility</p:attrName>
                                        </p:attrNameLst>
                                      </p:cBhvr>
                                      <p:to>
                                        <p:strVal val="visible"/>
                                      </p:to>
                                    </p:set>
                                  </p:childTnLst>
                                </p:cTn>
                              </p:par>
                              <p:par>
                                <p:cTn id="66" presetID="1" presetClass="exit" presetSubtype="0" fill="hold" grpId="0" nodeType="withEffect">
                                  <p:stCondLst>
                                    <p:cond delay="0"/>
                                  </p:stCondLst>
                                  <p:childTnLst>
                                    <p:set>
                                      <p:cBhvr>
                                        <p:cTn id="67" dur="1" fill="hold">
                                          <p:stCondLst>
                                            <p:cond delay="0"/>
                                          </p:stCondLst>
                                        </p:cTn>
                                        <p:tgtEl>
                                          <p:spTgt spid="70"/>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75"/>
                                        </p:tgtEl>
                                        <p:attrNameLst>
                                          <p:attrName>style.visibility</p:attrName>
                                        </p:attrNameLst>
                                      </p:cBhvr>
                                      <p:to>
                                        <p:strVal val="visible"/>
                                      </p:to>
                                    </p:set>
                                  </p:childTnLst>
                                </p:cTn>
                              </p:par>
                              <p:par>
                                <p:cTn id="70" presetID="1" presetClass="exit" presetSubtype="0" fill="hold" grpId="4" nodeType="withEffect">
                                  <p:stCondLst>
                                    <p:cond delay="0"/>
                                  </p:stCondLst>
                                  <p:childTnLst>
                                    <p:set>
                                      <p:cBhvr>
                                        <p:cTn id="71" dur="1" fill="hold">
                                          <p:stCondLst>
                                            <p:cond delay="0"/>
                                          </p:stCondLst>
                                        </p:cTn>
                                        <p:tgtEl>
                                          <p:spTgt spid="6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childTnLst>
                                </p:cTn>
                              </p:par>
                              <p:par>
                                <p:cTn id="74" presetID="1" presetClass="exit" presetSubtype="0" fill="hold" grpId="2" nodeType="withEffect">
                                  <p:stCondLst>
                                    <p:cond delay="0"/>
                                  </p:stCondLst>
                                  <p:childTnLst>
                                    <p:set>
                                      <p:cBhvr>
                                        <p:cTn id="75" dur="1" fill="hold">
                                          <p:stCondLst>
                                            <p:cond delay="0"/>
                                          </p:stCondLst>
                                        </p:cTn>
                                        <p:tgtEl>
                                          <p:spTgt spid="66"/>
                                        </p:tgtEl>
                                        <p:attrNameLst>
                                          <p:attrName>style.visibility</p:attrName>
                                        </p:attrNameLst>
                                      </p:cBhvr>
                                      <p:to>
                                        <p:strVal val="hidden"/>
                                      </p:to>
                                    </p:set>
                                  </p:childTnLst>
                                </p:cTn>
                              </p:par>
                              <p:par>
                                <p:cTn id="76" presetID="35" presetClass="path" presetSubtype="0" accel="50000" decel="50000" fill="hold" grpId="0" nodeType="withEffect">
                                  <p:stCondLst>
                                    <p:cond delay="0"/>
                                  </p:stCondLst>
                                  <p:childTnLst>
                                    <p:animMotion origin="layout" path="M 5.55112E-17 0 L -0.03333 0 " pathEditMode="relative" rAng="0" ptsTypes="AA">
                                      <p:cBhvr>
                                        <p:cTn id="77" dur="2000" fill="hold"/>
                                        <p:tgtEl>
                                          <p:spTgt spid="59"/>
                                        </p:tgtEl>
                                        <p:attrNameLst>
                                          <p:attrName>ppt_x</p:attrName>
                                          <p:attrName>ppt_y</p:attrName>
                                        </p:attrNameLst>
                                      </p:cBhvr>
                                      <p:rCtr x="-1667" y="0"/>
                                    </p:animMotion>
                                  </p:childTnLst>
                                </p:cTn>
                              </p:par>
                              <p:par>
                                <p:cTn id="78" presetID="35" presetClass="path" presetSubtype="0" accel="50000" decel="50000" fill="hold" grpId="1" nodeType="withEffect">
                                  <p:stCondLst>
                                    <p:cond delay="0"/>
                                  </p:stCondLst>
                                  <p:childTnLst>
                                    <p:animMotion origin="layout" path="M -0.03333 0 L -0.1375 0 " pathEditMode="relative" rAng="0" ptsTypes="AA">
                                      <p:cBhvr>
                                        <p:cTn id="79" dur="2000" fill="hold"/>
                                        <p:tgtEl>
                                          <p:spTgt spid="59"/>
                                        </p:tgtEl>
                                        <p:attrNameLst>
                                          <p:attrName>ppt_x</p:attrName>
                                          <p:attrName>ppt_y</p:attrName>
                                        </p:attrNameLst>
                                      </p:cBhvr>
                                      <p:rCtr x="-5208" y="0"/>
                                    </p:animMotion>
                                  </p:childTnLst>
                                </p:cTn>
                              </p:par>
                              <p:par>
                                <p:cTn id="80" presetID="1" presetClass="exit" presetSubtype="0" fill="hold" grpId="2" nodeType="withEffect">
                                  <p:stCondLst>
                                    <p:cond delay="0"/>
                                  </p:stCondLst>
                                  <p:childTnLst>
                                    <p:set>
                                      <p:cBhvr>
                                        <p:cTn id="81" dur="1" fill="hold">
                                          <p:stCondLst>
                                            <p:cond delay="0"/>
                                          </p:stCondLst>
                                        </p:cTn>
                                        <p:tgtEl>
                                          <p:spTgt spid="5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6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54"/>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7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87"/>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8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childTnLst>
                                </p:cTn>
                              </p:par>
                              <p:par>
                                <p:cTn id="102" presetID="6" presetClass="emph" presetSubtype="0" fill="hold" nodeType="withEffect">
                                  <p:stCondLst>
                                    <p:cond delay="0"/>
                                  </p:stCondLst>
                                  <p:childTnLst>
                                    <p:animScale>
                                      <p:cBhvr>
                                        <p:cTn id="103" dur="2000" fill="hold"/>
                                        <p:tgtEl>
                                          <p:spTgt spid="82"/>
                                        </p:tgtEl>
                                      </p:cBhvr>
                                      <p:by x="175000" y="175000"/>
                                    </p:animScale>
                                  </p:childTnLst>
                                </p:cTn>
                              </p:par>
                              <p:par>
                                <p:cTn id="104" presetID="42" presetClass="path" presetSubtype="0" accel="50000" decel="50000" fill="hold" nodeType="withEffect">
                                  <p:stCondLst>
                                    <p:cond delay="0"/>
                                  </p:stCondLst>
                                  <p:childTnLst>
                                    <p:animMotion origin="layout" path="M -0.08889 -0.00949 L 0.11111 -0.01064 " pathEditMode="relative" rAng="0" ptsTypes="AA">
                                      <p:cBhvr>
                                        <p:cTn id="105" dur="2000" fill="hold"/>
                                        <p:tgtEl>
                                          <p:spTgt spid="82"/>
                                        </p:tgtEl>
                                        <p:attrNameLst>
                                          <p:attrName>ppt_x</p:attrName>
                                          <p:attrName>ppt_y</p:attrName>
                                        </p:attrNameLst>
                                      </p:cBhvr>
                                      <p:rCtr x="10000" y="-69"/>
                                    </p:animMotion>
                                  </p:childTnLst>
                                </p:cTn>
                              </p:par>
                              <p:par>
                                <p:cTn id="106" presetID="35" presetClass="path" presetSubtype="0" accel="50000" decel="50000" fill="hold" grpId="0" nodeType="withEffect">
                                  <p:stCondLst>
                                    <p:cond delay="0"/>
                                  </p:stCondLst>
                                  <p:childTnLst>
                                    <p:animMotion origin="layout" path="M 5.55112E-17 0 L -0.03333 0 " pathEditMode="relative" rAng="0" ptsTypes="AA">
                                      <p:cBhvr>
                                        <p:cTn id="107" dur="2000" fill="hold"/>
                                        <p:tgtEl>
                                          <p:spTgt spid="89"/>
                                        </p:tgtEl>
                                        <p:attrNameLst>
                                          <p:attrName>ppt_x</p:attrName>
                                          <p:attrName>ppt_y</p:attrName>
                                        </p:attrNameLst>
                                      </p:cBhvr>
                                      <p:rCtr x="-1667" y="0"/>
                                    </p:animMotion>
                                  </p:childTnLst>
                                </p:cTn>
                              </p:par>
                              <p:par>
                                <p:cTn id="108" presetID="6" presetClass="emph" presetSubtype="0" fill="hold" grpId="2" nodeType="withEffect">
                                  <p:stCondLst>
                                    <p:cond delay="0"/>
                                  </p:stCondLst>
                                  <p:childTnLst>
                                    <p:animScale>
                                      <p:cBhvr>
                                        <p:cTn id="109" dur="2000" fill="hold"/>
                                        <p:tgtEl>
                                          <p:spTgt spid="89"/>
                                        </p:tgtEl>
                                      </p:cBhvr>
                                      <p:by x="100000" y="90000"/>
                                    </p:animScale>
                                  </p:childTnLst>
                                </p:cTn>
                              </p:par>
                              <p:par>
                                <p:cTn id="110" presetID="35" presetClass="path" presetSubtype="0" accel="50000" decel="50000" fill="hold" grpId="1" nodeType="withEffect">
                                  <p:stCondLst>
                                    <p:cond delay="0"/>
                                  </p:stCondLst>
                                  <p:childTnLst>
                                    <p:animMotion origin="layout" path="M -0.03333 0 L -0.1375 0 " pathEditMode="relative" rAng="0" ptsTypes="AA">
                                      <p:cBhvr>
                                        <p:cTn id="111" dur="2000" fill="hold"/>
                                        <p:tgtEl>
                                          <p:spTgt spid="89"/>
                                        </p:tgtEl>
                                        <p:attrNameLst>
                                          <p:attrName>ppt_x</p:attrName>
                                          <p:attrName>ppt_y</p:attrName>
                                        </p:attrNameLst>
                                      </p:cBhvr>
                                      <p:rCtr x="-5208" y="0"/>
                                    </p:animMotion>
                                  </p:childTnLst>
                                </p:cTn>
                              </p:par>
                              <p:par>
                                <p:cTn id="112" presetID="6" presetClass="emph" presetSubtype="0" fill="hold" grpId="3" nodeType="withEffect">
                                  <p:stCondLst>
                                    <p:cond delay="0"/>
                                  </p:stCondLst>
                                  <p:childTnLst>
                                    <p:animScale>
                                      <p:cBhvr>
                                        <p:cTn id="113" dur="2000" fill="hold"/>
                                        <p:tgtEl>
                                          <p:spTgt spid="89"/>
                                        </p:tgtEl>
                                      </p:cBhvr>
                                      <p:by x="100000" y="200000"/>
                                    </p:animScale>
                                  </p:childTnLst>
                                </p:cTn>
                              </p:par>
                              <p:par>
                                <p:cTn id="114" presetID="42" presetClass="path" presetSubtype="0" accel="50000" decel="50000" fill="hold" grpId="4" nodeType="withEffect">
                                  <p:stCondLst>
                                    <p:cond delay="0"/>
                                  </p:stCondLst>
                                  <p:childTnLst>
                                    <p:animMotion origin="layout" path="M 3.88889E-6 -3.7037E-7 L 0.33993 0.00046 " pathEditMode="relative" rAng="0" ptsTypes="AA">
                                      <p:cBhvr>
                                        <p:cTn id="115" dur="2000" fill="hold"/>
                                        <p:tgtEl>
                                          <p:spTgt spid="89"/>
                                        </p:tgtEl>
                                        <p:attrNameLst>
                                          <p:attrName>ppt_x</p:attrName>
                                          <p:attrName>ppt_y</p:attrName>
                                        </p:attrNameLst>
                                      </p:cBhvr>
                                      <p:rCtr x="1699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4" grpId="1" animBg="1"/>
      <p:bldP spid="56" grpId="0" build="allAtOnce"/>
      <p:bldP spid="57" grpId="0" build="allAtOnce"/>
      <p:bldP spid="58" grpId="0" animBg="1"/>
      <p:bldP spid="59" grpId="0"/>
      <p:bldP spid="59" grpId="1"/>
      <p:bldP spid="59" grpId="2"/>
      <p:bldP spid="60" grpId="0" animBg="1"/>
      <p:bldP spid="62" grpId="0" animBg="1"/>
      <p:bldP spid="62" grpId="1" animBg="1"/>
      <p:bldP spid="62" grpId="2" animBg="1"/>
      <p:bldP spid="66" grpId="0" animBg="1"/>
      <p:bldP spid="66" grpId="1" animBg="1"/>
      <p:bldP spid="66" grpId="2" animBg="1"/>
      <p:bldP spid="67" grpId="0" animBg="1"/>
      <p:bldP spid="68" grpId="0" animBg="1"/>
      <p:bldP spid="68" grpId="1" animBg="1"/>
      <p:bldP spid="68" grpId="2" animBg="1"/>
      <p:bldP spid="68" grpId="3" animBg="1"/>
      <p:bldP spid="68" grpId="4" animBg="1"/>
      <p:bldP spid="70" grpId="0"/>
      <p:bldP spid="74" grpId="0" animBg="1"/>
      <p:bldP spid="75" grpId="0"/>
      <p:bldP spid="76" grpId="0" animBg="1"/>
      <p:bldP spid="77" grpId="0"/>
      <p:bldP spid="78" grpId="0" animBg="1"/>
      <p:bldP spid="79" grpId="0" animBg="1"/>
      <p:bldP spid="80" grpId="0"/>
      <p:bldP spid="85" grpId="0"/>
      <p:bldP spid="87" grpId="0" animBg="1"/>
      <p:bldP spid="88" grpId="0" animBg="1"/>
      <p:bldP spid="89" grpId="0" animBg="1"/>
      <p:bldP spid="89" grpId="1" animBg="1"/>
      <p:bldP spid="89" grpId="2" animBg="1"/>
      <p:bldP spid="89" grpId="3" animBg="1"/>
      <p:bldP spid="89" grpId="4"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26606"/>
            <a:ext cx="10515600" cy="1325563"/>
          </a:xfrm>
        </p:spPr>
        <p:txBody>
          <a:bodyPr>
            <a:normAutofit/>
          </a:bodyPr>
          <a:lstStyle/>
          <a:p>
            <a:pPr algn="ctr"/>
            <a:r>
              <a:rPr lang="en-US" sz="4000" b="1" dirty="0">
                <a:latin typeface="+mn-lt"/>
              </a:rPr>
              <a:t>The FDA: Big Picture</a:t>
            </a:r>
          </a:p>
        </p:txBody>
      </p:sp>
      <p:sp>
        <p:nvSpPr>
          <p:cNvPr id="3" name="Content Placeholder 2"/>
          <p:cNvSpPr>
            <a:spLocks noGrp="1"/>
          </p:cNvSpPr>
          <p:nvPr>
            <p:ph idx="1"/>
          </p:nvPr>
        </p:nvSpPr>
        <p:spPr>
          <a:xfrm>
            <a:off x="838200" y="1880171"/>
            <a:ext cx="10515600" cy="4296792"/>
          </a:xfrm>
        </p:spPr>
        <p:txBody>
          <a:bodyPr/>
          <a:lstStyle/>
          <a:p>
            <a:r>
              <a:rPr lang="en-US" sz="3600" dirty="0"/>
              <a:t>Regulatory Agency</a:t>
            </a:r>
          </a:p>
          <a:p>
            <a:r>
              <a:rPr lang="en-US" sz="3600" dirty="0"/>
              <a:t>Science Agency</a:t>
            </a:r>
          </a:p>
          <a:p>
            <a:r>
              <a:rPr lang="en-US" sz="3600" dirty="0"/>
              <a:t>Public Health Agency</a:t>
            </a:r>
          </a:p>
          <a:p>
            <a:r>
              <a:rPr lang="en-US" sz="3600" dirty="0"/>
              <a:t>Multiple disciplines always in play</a:t>
            </a:r>
          </a:p>
          <a:p>
            <a:pPr lvl="1"/>
            <a:r>
              <a:rPr lang="en-US" sz="2800" dirty="0"/>
              <a:t>Science/Medicine/Public Health</a:t>
            </a:r>
          </a:p>
          <a:p>
            <a:pPr lvl="1"/>
            <a:r>
              <a:rPr lang="en-US" sz="2800" dirty="0"/>
              <a:t>Policy</a:t>
            </a:r>
          </a:p>
          <a:p>
            <a:pPr lvl="1"/>
            <a:r>
              <a:rPr lang="en-US" sz="2800" dirty="0"/>
              <a:t>Law</a:t>
            </a:r>
          </a:p>
        </p:txBody>
      </p:sp>
      <p:sp>
        <p:nvSpPr>
          <p:cNvPr id="5" name="Slide Number Placeholder 4"/>
          <p:cNvSpPr>
            <a:spLocks noGrp="1"/>
          </p:cNvSpPr>
          <p:nvPr>
            <p:ph type="sldNum" sz="quarter" idx="12"/>
          </p:nvPr>
        </p:nvSpPr>
        <p:spPr/>
        <p:txBody>
          <a:bodyPr/>
          <a:lstStyle/>
          <a:p>
            <a:pPr defTabSz="457026"/>
            <a:fld id="{7D871F5F-C8AF-484B-B19A-A0CBCE8C7764}" type="slidenum">
              <a:rPr lang="en-US">
                <a:solidFill>
                  <a:prstClr val="black">
                    <a:tint val="75000"/>
                  </a:prstClr>
                </a:solidFill>
                <a:latin typeface="Calibri"/>
              </a:rPr>
              <a:pPr defTabSz="457026"/>
              <a:t>4</a:t>
            </a:fld>
            <a:endParaRPr lang="en-US">
              <a:solidFill>
                <a:prstClr val="black">
                  <a:tint val="75000"/>
                </a:prstClr>
              </a:solidFill>
              <a:latin typeface="Calibri"/>
            </a:endParaRPr>
          </a:p>
        </p:txBody>
      </p:sp>
      <p:sp>
        <p:nvSpPr>
          <p:cNvPr id="7" name="Footer Placeholder 6">
            <a:extLst>
              <a:ext uri="{FF2B5EF4-FFF2-40B4-BE49-F238E27FC236}">
                <a16:creationId xmlns:a16="http://schemas.microsoft.com/office/drawing/2014/main" id="{9A0560B6-A919-B87A-D09A-C825B10FBDFE}"/>
              </a:ext>
            </a:extLst>
          </p:cNvPr>
          <p:cNvSpPr>
            <a:spLocks noGrp="1"/>
          </p:cNvSpPr>
          <p:nvPr>
            <p:ph type="ftr" sz="quarter" idx="11"/>
          </p:nvPr>
        </p:nvSpPr>
        <p:spPr/>
        <p:txBody>
          <a:bodyPr/>
          <a:lstStyle/>
          <a:p>
            <a:pPr algn="l"/>
            <a:r>
              <a:rPr lang="en-US"/>
              <a:t>FDA.gov</a:t>
            </a:r>
            <a:endParaRPr lang="en-US" dirty="0"/>
          </a:p>
        </p:txBody>
      </p:sp>
    </p:spTree>
    <p:extLst>
      <p:ext uri="{BB962C8B-B14F-4D97-AF65-F5344CB8AC3E}">
        <p14:creationId xmlns:p14="http://schemas.microsoft.com/office/powerpoint/2010/main" val="2770468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F22668-8079-2A49-957E-1C2D4C75D5FF}"/>
              </a:ext>
            </a:extLst>
          </p:cNvPr>
          <p:cNvSpPr txBox="1"/>
          <p:nvPr/>
        </p:nvSpPr>
        <p:spPr>
          <a:xfrm>
            <a:off x="2053963" y="1343487"/>
            <a:ext cx="8084073" cy="535531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Calibri" panose="020F0502020204030204"/>
                <a:ea typeface="+mn-ea"/>
                <a:cs typeface="+mn-cs"/>
                <a:hlinkClick r:id="rId2"/>
              </a:rPr>
              <a:t>SOUNDING BOARD</a:t>
            </a:r>
            <a:endParaRPr kumimoji="0" lang="en-US" sz="18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Transforming Evidence Generation to Support Health and Health Care Decisions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List of authors: Robert 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Califf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Melissa A. Robb, M.S.(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Reg.Sci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B.S.N.,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Andrew B. Bindman, M.D., Josephine P. Briggs, M.D., Francis S. Collins, M.D., Ph.D.,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Patrick H. Conway, M.D., Trinka 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Coster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Francesca E. Cunningham, Pharm.D.,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Nancy De Lew, M.A., Karen B. DeSalvo, M.D., M.P.H., Christine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Dymek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Ed.D.,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Victor J.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Dzau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et al.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December 15, 2016</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 Med 2016; 375:2395-2400</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DOI: 10.1056/NEJMsb1610128</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38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41</a:t>
            </a:fld>
            <a:endParaRPr lang="en-US"/>
          </a:p>
        </p:txBody>
      </p:sp>
      <p:pic>
        <p:nvPicPr>
          <p:cNvPr id="10" name="Content Placeholder 9">
            <a:extLst>
              <a:ext uri="{FF2B5EF4-FFF2-40B4-BE49-F238E27FC236}">
                <a16:creationId xmlns:a16="http://schemas.microsoft.com/office/drawing/2014/main" id="{837E5B05-9D9A-4883-A3F7-01DB79A972FA}"/>
              </a:ext>
            </a:extLst>
          </p:cNvPr>
          <p:cNvPicPr>
            <a:picLocks noGrp="1" noChangeAspect="1"/>
          </p:cNvPicPr>
          <p:nvPr>
            <p:ph idx="1"/>
          </p:nvPr>
        </p:nvPicPr>
        <p:blipFill>
          <a:blip r:embed="rId2"/>
          <a:stretch>
            <a:fillRect/>
          </a:stretch>
        </p:blipFill>
        <p:spPr>
          <a:xfrm>
            <a:off x="1860787" y="54072"/>
            <a:ext cx="7925469" cy="6122891"/>
          </a:xfrm>
          <a:prstGeom prst="rect">
            <a:avLst/>
          </a:prstGeom>
        </p:spPr>
      </p:pic>
    </p:spTree>
    <p:extLst>
      <p:ext uri="{BB962C8B-B14F-4D97-AF65-F5344CB8AC3E}">
        <p14:creationId xmlns:p14="http://schemas.microsoft.com/office/powerpoint/2010/main" val="3676291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42</a:t>
            </a:fld>
            <a:endParaRPr lang="en-US"/>
          </a:p>
        </p:txBody>
      </p:sp>
      <p:sp>
        <p:nvSpPr>
          <p:cNvPr id="7" name="Content Placeholder 6">
            <a:extLst>
              <a:ext uri="{FF2B5EF4-FFF2-40B4-BE49-F238E27FC236}">
                <a16:creationId xmlns:a16="http://schemas.microsoft.com/office/drawing/2014/main" id="{3135B030-D581-4583-BD79-D7FF9BF80466}"/>
              </a:ext>
            </a:extLst>
          </p:cNvPr>
          <p:cNvSpPr>
            <a:spLocks noGrp="1"/>
          </p:cNvSpPr>
          <p:nvPr>
            <p:ph idx="1"/>
          </p:nvPr>
        </p:nvSpPr>
        <p:spPr>
          <a:xfrm>
            <a:off x="838200" y="2065117"/>
            <a:ext cx="10515600" cy="4351338"/>
          </a:xfrm>
        </p:spPr>
        <p:txBody>
          <a:bodyPr/>
          <a:lstStyle/>
          <a:p>
            <a:pPr marL="285750" indent="-285750">
              <a:buFont typeface="Arial" panose="020B0604020202020204" pitchFamily="34" charset="0"/>
              <a:buChar char="•"/>
            </a:pPr>
            <a:r>
              <a:rPr lang="en-US" dirty="0"/>
              <a:t>Broad stakeholder participation in prospective RCTs</a:t>
            </a:r>
          </a:p>
          <a:p>
            <a:pPr marL="285750" indent="-285750">
              <a:buFont typeface="Arial" panose="020B0604020202020204" pitchFamily="34" charset="0"/>
              <a:buChar char="•"/>
            </a:pPr>
            <a:r>
              <a:rPr lang="en-US" dirty="0"/>
              <a:t>Regulatory approaches that facilitate practice-based systems for practice and research</a:t>
            </a:r>
          </a:p>
          <a:p>
            <a:pPr marL="285750" indent="-285750">
              <a:buFont typeface="Arial" panose="020B0604020202020204" pitchFamily="34" charset="0"/>
              <a:buChar char="•"/>
            </a:pPr>
            <a:r>
              <a:rPr lang="en-US" dirty="0"/>
              <a:t>Support for adequate time commitment by clinicians to engage with people/patients to ensure mutual understanding and appropriate informed consent</a:t>
            </a:r>
          </a:p>
          <a:p>
            <a:pPr marL="285750" indent="-285750">
              <a:buFont typeface="Arial" panose="020B0604020202020204" pitchFamily="34" charset="0"/>
              <a:buChar char="•"/>
            </a:pPr>
            <a:r>
              <a:rPr lang="en-US" dirty="0"/>
              <a:t>Efficient systems to handle contracting and liability</a:t>
            </a:r>
          </a:p>
          <a:p>
            <a:pPr marL="285750" indent="-285750">
              <a:buFont typeface="Arial" panose="020B0604020202020204" pitchFamily="34" charset="0"/>
              <a:buChar char="•"/>
            </a:pPr>
            <a:r>
              <a:rPr lang="en-US" dirty="0"/>
              <a:t>New paradigm for evidence generation in which clinical care and research are closely aligned</a:t>
            </a:r>
          </a:p>
          <a:p>
            <a:endParaRPr lang="en-US" dirty="0"/>
          </a:p>
        </p:txBody>
      </p:sp>
      <p:sp>
        <p:nvSpPr>
          <p:cNvPr id="10" name="Title 1">
            <a:extLst>
              <a:ext uri="{FF2B5EF4-FFF2-40B4-BE49-F238E27FC236}">
                <a16:creationId xmlns:a16="http://schemas.microsoft.com/office/drawing/2014/main" id="{7ADE8AAC-BDCC-4D11-B6DD-75025B601027}"/>
              </a:ext>
            </a:extLst>
          </p:cNvPr>
          <p:cNvSpPr>
            <a:spLocks noGrp="1"/>
          </p:cNvSpPr>
          <p:nvPr>
            <p:ph type="title"/>
          </p:nvPr>
        </p:nvSpPr>
        <p:spPr>
          <a:xfrm>
            <a:off x="838200" y="822337"/>
            <a:ext cx="10515600" cy="1325563"/>
          </a:xfrm>
        </p:spPr>
        <p:txBody>
          <a:bodyPr>
            <a:noAutofit/>
          </a:bodyPr>
          <a:lstStyle/>
          <a:p>
            <a:r>
              <a:rPr lang="en-US" sz="3200" b="1" dirty="0">
                <a:latin typeface="+mn-lt"/>
              </a:rPr>
              <a:t>Organize Operational Systems that Create Effective Research Networks Embedded in Practice and Bring them Together</a:t>
            </a:r>
          </a:p>
        </p:txBody>
      </p:sp>
    </p:spTree>
    <p:extLst>
      <p:ext uri="{BB962C8B-B14F-4D97-AF65-F5344CB8AC3E}">
        <p14:creationId xmlns:p14="http://schemas.microsoft.com/office/powerpoint/2010/main" val="2706437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43</a:t>
            </a:fld>
            <a:endParaRPr lang="en-US"/>
          </a:p>
        </p:txBody>
      </p:sp>
      <p:sp>
        <p:nvSpPr>
          <p:cNvPr id="7" name="Title 6">
            <a:extLst>
              <a:ext uri="{FF2B5EF4-FFF2-40B4-BE49-F238E27FC236}">
                <a16:creationId xmlns:a16="http://schemas.microsoft.com/office/drawing/2014/main" id="{3870AFD9-61B9-4EFA-BF1C-D425EBD50C86}"/>
              </a:ext>
            </a:extLst>
          </p:cNvPr>
          <p:cNvSpPr>
            <a:spLocks noGrp="1"/>
          </p:cNvSpPr>
          <p:nvPr>
            <p:ph type="title"/>
          </p:nvPr>
        </p:nvSpPr>
        <p:spPr/>
        <p:txBody>
          <a:bodyPr>
            <a:normAutofit/>
          </a:bodyPr>
          <a:lstStyle/>
          <a:p>
            <a:pPr algn="ctr"/>
            <a:r>
              <a:rPr lang="en-US" sz="3200" b="1" dirty="0">
                <a:latin typeface="+mn-lt"/>
              </a:rPr>
              <a:t>Establish Robust Frameworks for Autonomy, Privacy, Confidentiality and Security</a:t>
            </a:r>
          </a:p>
        </p:txBody>
      </p:sp>
      <p:sp>
        <p:nvSpPr>
          <p:cNvPr id="9" name="Content Placeholder 8">
            <a:extLst>
              <a:ext uri="{FF2B5EF4-FFF2-40B4-BE49-F238E27FC236}">
                <a16:creationId xmlns:a16="http://schemas.microsoft.com/office/drawing/2014/main" id="{7DADC470-0BD7-4F15-A249-85AD2D1A84C3}"/>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A system in which patients and consumers are valued, integral participants in the development of evidence to inform care</a:t>
            </a:r>
          </a:p>
          <a:p>
            <a:pPr marL="285750" indent="-285750">
              <a:buFont typeface="Arial" panose="020B0604020202020204" pitchFamily="34" charset="0"/>
              <a:buChar char="•"/>
            </a:pPr>
            <a:r>
              <a:rPr lang="en-US" dirty="0"/>
              <a:t>Robust procedures to ensure data security and protect confidentiality</a:t>
            </a:r>
          </a:p>
          <a:p>
            <a:pPr marL="285750" indent="-285750">
              <a:buFont typeface="Arial" panose="020B0604020202020204" pitchFamily="34" charset="0"/>
              <a:buChar char="•"/>
            </a:pPr>
            <a:r>
              <a:rPr lang="en-US" dirty="0"/>
              <a:t>Efficient systems to keep patients and potential study participants informed about research opportunities and ensure appropriate informed consent</a:t>
            </a:r>
          </a:p>
          <a:p>
            <a:pPr marL="285750" indent="-285750">
              <a:buFont typeface="Arial" panose="020B0604020202020204" pitchFamily="34" charset="0"/>
              <a:buChar char="•"/>
            </a:pPr>
            <a:r>
              <a:rPr lang="en-US" dirty="0"/>
              <a:t>Balance of individual autonomy with public health needs</a:t>
            </a:r>
          </a:p>
        </p:txBody>
      </p:sp>
    </p:spTree>
    <p:extLst>
      <p:ext uri="{BB962C8B-B14F-4D97-AF65-F5344CB8AC3E}">
        <p14:creationId xmlns:p14="http://schemas.microsoft.com/office/powerpoint/2010/main" val="770425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44</a:t>
            </a:fld>
            <a:endParaRPr lang="en-US"/>
          </a:p>
        </p:txBody>
      </p:sp>
      <p:sp>
        <p:nvSpPr>
          <p:cNvPr id="7" name="Title 6">
            <a:extLst>
              <a:ext uri="{FF2B5EF4-FFF2-40B4-BE49-F238E27FC236}">
                <a16:creationId xmlns:a16="http://schemas.microsoft.com/office/drawing/2014/main" id="{BC30A694-0172-410F-9291-018B527B77C2}"/>
              </a:ext>
            </a:extLst>
          </p:cNvPr>
          <p:cNvSpPr>
            <a:spLocks noGrp="1"/>
          </p:cNvSpPr>
          <p:nvPr>
            <p:ph type="title"/>
          </p:nvPr>
        </p:nvSpPr>
        <p:spPr>
          <a:xfrm>
            <a:off x="838200" y="1012375"/>
            <a:ext cx="10515600" cy="1364117"/>
          </a:xfrm>
        </p:spPr>
        <p:txBody>
          <a:bodyPr>
            <a:noAutofit/>
          </a:bodyPr>
          <a:lstStyle/>
          <a:p>
            <a:pPr algn="ctr"/>
            <a:r>
              <a:rPr lang="en-US" sz="3200" b="1" dirty="0">
                <a:latin typeface="+mn-lt"/>
              </a:rPr>
              <a:t>Adopt Common Approaches to Configuring, Storing and Reusing Digital Health Data with Appropriate Informed Consent and Privacy Protections</a:t>
            </a:r>
          </a:p>
        </p:txBody>
      </p:sp>
      <p:sp>
        <p:nvSpPr>
          <p:cNvPr id="9" name="Content Placeholder 8">
            <a:extLst>
              <a:ext uri="{FF2B5EF4-FFF2-40B4-BE49-F238E27FC236}">
                <a16:creationId xmlns:a16="http://schemas.microsoft.com/office/drawing/2014/main" id="{28557430-76B6-4482-8C23-1F2859F1CCE0}"/>
              </a:ext>
            </a:extLst>
          </p:cNvPr>
          <p:cNvSpPr>
            <a:spLocks noGrp="1"/>
          </p:cNvSpPr>
          <p:nvPr>
            <p:ph idx="1"/>
          </p:nvPr>
        </p:nvSpPr>
        <p:spPr>
          <a:xfrm>
            <a:off x="1012370" y="2594211"/>
            <a:ext cx="10341429" cy="3800471"/>
          </a:xfrm>
        </p:spPr>
        <p:txBody>
          <a:bodyPr>
            <a:normAutofit lnSpcReduction="10000"/>
          </a:bodyPr>
          <a:lstStyle/>
          <a:p>
            <a:pPr marL="285750" indent="-285750">
              <a:buFont typeface="Arial" panose="020B0604020202020204" pitchFamily="34" charset="0"/>
              <a:buChar char="•"/>
            </a:pPr>
            <a:r>
              <a:rPr lang="en-US" dirty="0"/>
              <a:t>Interoperability among systems that capture, store and exchange health care data</a:t>
            </a:r>
          </a:p>
          <a:p>
            <a:pPr marL="285750" indent="-285750">
              <a:buFont typeface="Arial" panose="020B0604020202020204" pitchFamily="34" charset="0"/>
              <a:buChar char="•"/>
            </a:pPr>
            <a:r>
              <a:rPr lang="en-US" dirty="0"/>
              <a:t>Development of common standards and terminology for prospective data collection</a:t>
            </a:r>
          </a:p>
          <a:p>
            <a:pPr marL="285750" indent="-285750">
              <a:buFont typeface="Arial" panose="020B0604020202020204" pitchFamily="34" charset="0"/>
              <a:buChar char="•"/>
            </a:pPr>
            <a:r>
              <a:rPr lang="en-US" dirty="0"/>
              <a:t>Continuous effort to curate data to produce high-quality data sets </a:t>
            </a:r>
            <a:r>
              <a:rPr lang="en-US" dirty="0" err="1"/>
              <a:t>fo</a:t>
            </a:r>
            <a:r>
              <a:rPr lang="en-US" dirty="0"/>
              <a:t> </a:t>
            </a:r>
            <a:r>
              <a:rPr lang="en-US" dirty="0" err="1"/>
              <a:t>ranalysis</a:t>
            </a:r>
            <a:r>
              <a:rPr lang="en-US" dirty="0"/>
              <a:t> with the use of common data models</a:t>
            </a:r>
          </a:p>
          <a:p>
            <a:pPr marL="285750" indent="-285750">
              <a:buFont typeface="Arial" panose="020B0604020202020204" pitchFamily="34" charset="0"/>
              <a:buChar char="•"/>
            </a:pPr>
            <a:r>
              <a:rPr lang="en-US" dirty="0"/>
              <a:t>Streamlined randomized, controlled trials and high quality observational studies that leverage existing digital health and health care data to create efficiencies</a:t>
            </a:r>
          </a:p>
          <a:p>
            <a:endParaRPr lang="en-US" dirty="0"/>
          </a:p>
        </p:txBody>
      </p:sp>
    </p:spTree>
    <p:extLst>
      <p:ext uri="{BB962C8B-B14F-4D97-AF65-F5344CB8AC3E}">
        <p14:creationId xmlns:p14="http://schemas.microsoft.com/office/powerpoint/2010/main" val="1496288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45</a:t>
            </a:fld>
            <a:endParaRPr lang="en-US"/>
          </a:p>
        </p:txBody>
      </p:sp>
      <p:sp>
        <p:nvSpPr>
          <p:cNvPr id="7" name="Title 6">
            <a:extLst>
              <a:ext uri="{FF2B5EF4-FFF2-40B4-BE49-F238E27FC236}">
                <a16:creationId xmlns:a16="http://schemas.microsoft.com/office/drawing/2014/main" id="{E7ACA5C4-3A5E-46A6-83D3-9CF76C74206D}"/>
              </a:ext>
            </a:extLst>
          </p:cNvPr>
          <p:cNvSpPr>
            <a:spLocks noGrp="1"/>
          </p:cNvSpPr>
          <p:nvPr>
            <p:ph type="title"/>
          </p:nvPr>
        </p:nvSpPr>
        <p:spPr>
          <a:xfrm>
            <a:off x="838200" y="931185"/>
            <a:ext cx="10515600" cy="1278618"/>
          </a:xfrm>
        </p:spPr>
        <p:txBody>
          <a:bodyPr>
            <a:normAutofit/>
          </a:bodyPr>
          <a:lstStyle/>
          <a:p>
            <a:pPr algn="ctr"/>
            <a:r>
              <a:rPr lang="en-US" sz="3600" b="1" dirty="0">
                <a:latin typeface="+mn-lt"/>
              </a:rPr>
              <a:t>Develop and Test New Methods to Reliably Answer Research Questions</a:t>
            </a:r>
          </a:p>
        </p:txBody>
      </p:sp>
      <p:sp>
        <p:nvSpPr>
          <p:cNvPr id="9" name="Content Placeholder 8">
            <a:extLst>
              <a:ext uri="{FF2B5EF4-FFF2-40B4-BE49-F238E27FC236}">
                <a16:creationId xmlns:a16="http://schemas.microsoft.com/office/drawing/2014/main" id="{26E09ED5-A6BA-4033-A40A-55E33A921A59}"/>
              </a:ext>
            </a:extLst>
          </p:cNvPr>
          <p:cNvSpPr>
            <a:spLocks noGrp="1"/>
          </p:cNvSpPr>
          <p:nvPr>
            <p:ph idx="1"/>
          </p:nvPr>
        </p:nvSpPr>
        <p:spPr>
          <a:xfrm>
            <a:off x="838200" y="2217511"/>
            <a:ext cx="10515600" cy="3791404"/>
          </a:xfrm>
        </p:spPr>
        <p:txBody>
          <a:bodyPr>
            <a:normAutofit fontScale="92500"/>
          </a:bodyPr>
          <a:lstStyle/>
          <a:p>
            <a:pPr marL="285750" indent="-285750">
              <a:buFont typeface="Arial" panose="020B0604020202020204" pitchFamily="34" charset="0"/>
              <a:buChar char="•"/>
            </a:pPr>
            <a:r>
              <a:rPr lang="en-US" dirty="0"/>
              <a:t>Dissemination of information from pilot programs that provide proof of concept for efficient, scalable, randomized, controlled trials, cluster randomized trials and observational studies</a:t>
            </a:r>
          </a:p>
          <a:p>
            <a:pPr marL="285750" indent="-285750">
              <a:buFont typeface="Arial" panose="020B0604020202020204" pitchFamily="34" charset="0"/>
              <a:buChar char="•"/>
            </a:pPr>
            <a:r>
              <a:rPr lang="en-US" dirty="0"/>
              <a:t>Improvements in statistical and epidemiological methods to better leverage increasing amounts of existing health care data</a:t>
            </a:r>
          </a:p>
          <a:p>
            <a:pPr marL="285750" indent="-285750">
              <a:buFont typeface="Arial" panose="020B0604020202020204" pitchFamily="34" charset="0"/>
              <a:buChar char="•"/>
            </a:pPr>
            <a:r>
              <a:rPr lang="en-US" dirty="0"/>
              <a:t>Continued development of approaches to observational comparisons of treatments and empirical analysis of which methods are best for which types of research questions </a:t>
            </a:r>
          </a:p>
          <a:p>
            <a:pPr marL="285750" indent="-285750">
              <a:buFont typeface="Arial" panose="020B0604020202020204" pitchFamily="34" charset="0"/>
              <a:buChar char="•"/>
            </a:pPr>
            <a:r>
              <a:rPr lang="en-US" dirty="0"/>
              <a:t>Approaches that promote further integration of clinical care and research</a:t>
            </a:r>
          </a:p>
          <a:p>
            <a:endParaRPr lang="en-US" dirty="0"/>
          </a:p>
        </p:txBody>
      </p:sp>
    </p:spTree>
    <p:extLst>
      <p:ext uri="{BB962C8B-B14F-4D97-AF65-F5344CB8AC3E}">
        <p14:creationId xmlns:p14="http://schemas.microsoft.com/office/powerpoint/2010/main" val="1316756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46</a:t>
            </a:fld>
            <a:endParaRPr lang="en-US"/>
          </a:p>
        </p:txBody>
      </p:sp>
      <p:sp>
        <p:nvSpPr>
          <p:cNvPr id="7" name="Title 6">
            <a:extLst>
              <a:ext uri="{FF2B5EF4-FFF2-40B4-BE49-F238E27FC236}">
                <a16:creationId xmlns:a16="http://schemas.microsoft.com/office/drawing/2014/main" id="{7D636223-14F4-40AE-889B-8B64228A570A}"/>
              </a:ext>
            </a:extLst>
          </p:cNvPr>
          <p:cNvSpPr>
            <a:spLocks noGrp="1"/>
          </p:cNvSpPr>
          <p:nvPr>
            <p:ph type="title"/>
          </p:nvPr>
        </p:nvSpPr>
        <p:spPr>
          <a:xfrm>
            <a:off x="838200" y="931183"/>
            <a:ext cx="10515600" cy="1325563"/>
          </a:xfrm>
        </p:spPr>
        <p:txBody>
          <a:bodyPr>
            <a:normAutofit/>
          </a:bodyPr>
          <a:lstStyle/>
          <a:p>
            <a:pPr algn="ctr"/>
            <a:r>
              <a:rPr lang="en-US" sz="3600" b="1" dirty="0">
                <a:latin typeface="+mn-lt"/>
              </a:rPr>
              <a:t>Ensure Development of New Approaches that Facilitate Efficient Study Design and Conduct</a:t>
            </a:r>
          </a:p>
        </p:txBody>
      </p:sp>
      <p:sp>
        <p:nvSpPr>
          <p:cNvPr id="9" name="Content Placeholder 8">
            <a:extLst>
              <a:ext uri="{FF2B5EF4-FFF2-40B4-BE49-F238E27FC236}">
                <a16:creationId xmlns:a16="http://schemas.microsoft.com/office/drawing/2014/main" id="{CC1A8844-2603-4F9C-ADFF-25C6305706D0}"/>
              </a:ext>
            </a:extLst>
          </p:cNvPr>
          <p:cNvSpPr>
            <a:spLocks noGrp="1"/>
          </p:cNvSpPr>
          <p:nvPr>
            <p:ph idx="1"/>
          </p:nvPr>
        </p:nvSpPr>
        <p:spPr>
          <a:xfrm>
            <a:off x="838200" y="2391686"/>
            <a:ext cx="10515600" cy="3649889"/>
          </a:xfrm>
        </p:spPr>
        <p:txBody>
          <a:bodyPr/>
          <a:lstStyle/>
          <a:p>
            <a:pPr marL="285750" indent="-285750">
              <a:buFont typeface="Arial" panose="020B0604020202020204" pitchFamily="34" charset="0"/>
              <a:buChar char="•"/>
            </a:pPr>
            <a:r>
              <a:rPr lang="en-US" dirty="0"/>
              <a:t>Streamlined and harmonized processes that eliminate barriers to efficient research while ensuring needed safeguards</a:t>
            </a:r>
          </a:p>
          <a:p>
            <a:pPr marL="285750" indent="-285750">
              <a:buFont typeface="Arial" panose="020B0604020202020204" pitchFamily="34" charset="0"/>
              <a:buChar char="•"/>
            </a:pPr>
            <a:r>
              <a:rPr lang="en-US" dirty="0"/>
              <a:t>Systems for high quality and efficient ethics review and contracting</a:t>
            </a:r>
          </a:p>
          <a:p>
            <a:pPr marL="285750" indent="-285750">
              <a:buFont typeface="Arial" panose="020B0604020202020204" pitchFamily="34" charset="0"/>
              <a:buChar char="•"/>
            </a:pPr>
            <a:r>
              <a:rPr lang="en-US" dirty="0"/>
              <a:t>Development of approaches to assure the quality of research results that make better use of analytic approaches to increase efficiency</a:t>
            </a:r>
          </a:p>
          <a:p>
            <a:endParaRPr lang="en-US" dirty="0"/>
          </a:p>
        </p:txBody>
      </p:sp>
    </p:spTree>
    <p:extLst>
      <p:ext uri="{BB962C8B-B14F-4D97-AF65-F5344CB8AC3E}">
        <p14:creationId xmlns:p14="http://schemas.microsoft.com/office/powerpoint/2010/main" val="93033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67CE-9B66-E140-AFA9-289450BFEBF3}"/>
              </a:ext>
            </a:extLst>
          </p:cNvPr>
          <p:cNvSpPr>
            <a:spLocks noGrp="1"/>
          </p:cNvSpPr>
          <p:nvPr>
            <p:ph type="title"/>
          </p:nvPr>
        </p:nvSpPr>
        <p:spPr/>
        <p:txBody>
          <a:bodyPr>
            <a:normAutofit/>
          </a:bodyPr>
          <a:lstStyle/>
          <a:p>
            <a:pPr algn="ctr"/>
            <a:r>
              <a:rPr lang="en-US" sz="3600" b="1" dirty="0" err="1">
                <a:latin typeface="+mn-lt"/>
              </a:rPr>
              <a:t>EvGen</a:t>
            </a:r>
            <a:endParaRPr lang="en-US" sz="3600" b="1" dirty="0">
              <a:latin typeface="+mn-lt"/>
            </a:endParaRPr>
          </a:p>
        </p:txBody>
      </p:sp>
      <p:sp>
        <p:nvSpPr>
          <p:cNvPr id="3" name="Content Placeholder 2">
            <a:extLst>
              <a:ext uri="{FF2B5EF4-FFF2-40B4-BE49-F238E27FC236}">
                <a16:creationId xmlns:a16="http://schemas.microsoft.com/office/drawing/2014/main" id="{C4F51BF7-FA55-7947-BC71-346B3A4BF863}"/>
              </a:ext>
            </a:extLst>
          </p:cNvPr>
          <p:cNvSpPr>
            <a:spLocks noGrp="1"/>
          </p:cNvSpPr>
          <p:nvPr>
            <p:ph idx="1"/>
          </p:nvPr>
        </p:nvSpPr>
        <p:spPr>
          <a:xfrm>
            <a:off x="838200" y="1883229"/>
            <a:ext cx="10515600" cy="4343400"/>
          </a:xfrm>
        </p:spPr>
        <p:txBody>
          <a:bodyPr/>
          <a:lstStyle/>
          <a:p>
            <a:r>
              <a:rPr lang="en-US" sz="3200" dirty="0"/>
              <a:t>All lanes are moving along well except for a few</a:t>
            </a:r>
          </a:p>
          <a:p>
            <a:pPr lvl="1"/>
            <a:r>
              <a:rPr lang="en-US" sz="2800" dirty="0"/>
              <a:t>Prioritization of research questions</a:t>
            </a:r>
          </a:p>
          <a:p>
            <a:pPr lvl="1"/>
            <a:r>
              <a:rPr lang="en-US" sz="2800" dirty="0"/>
              <a:t>Tower of Babel </a:t>
            </a:r>
          </a:p>
          <a:p>
            <a:pPr lvl="1"/>
            <a:r>
              <a:rPr lang="en-US" sz="2800" dirty="0"/>
              <a:t>Quality by design</a:t>
            </a:r>
          </a:p>
          <a:p>
            <a:pPr lvl="1"/>
            <a:r>
              <a:rPr lang="en-US" sz="2800" dirty="0"/>
              <a:t>Science and misinformation</a:t>
            </a:r>
          </a:p>
          <a:p>
            <a:pPr lvl="1"/>
            <a:r>
              <a:rPr lang="en-US" sz="2800" dirty="0"/>
              <a:t>Front line clinicians </a:t>
            </a:r>
          </a:p>
          <a:p>
            <a:pPr lvl="1"/>
            <a:r>
              <a:rPr lang="en-US" sz="2800" dirty="0"/>
              <a:t>Equity in research</a:t>
            </a:r>
          </a:p>
        </p:txBody>
      </p:sp>
      <p:sp>
        <p:nvSpPr>
          <p:cNvPr id="4" name="Footer Placeholder 3">
            <a:extLst>
              <a:ext uri="{FF2B5EF4-FFF2-40B4-BE49-F238E27FC236}">
                <a16:creationId xmlns:a16="http://schemas.microsoft.com/office/drawing/2014/main" id="{985370CD-5CF0-CF46-A22B-262596D61954}"/>
              </a:ext>
            </a:extLst>
          </p:cNvPr>
          <p:cNvSpPr>
            <a:spLocks noGrp="1"/>
          </p:cNvSpPr>
          <p:nvPr>
            <p:ph type="ftr" sz="quarter" idx="11"/>
          </p:nvPr>
        </p:nvSpPr>
        <p:spPr/>
        <p:txBody>
          <a:bodyPr/>
          <a:lstStyle/>
          <a:p>
            <a:pPr algn="l"/>
            <a:r>
              <a:rPr lang="en-US"/>
              <a:t>FDA.gov</a:t>
            </a:r>
            <a:endParaRPr lang="en-US" dirty="0"/>
          </a:p>
        </p:txBody>
      </p:sp>
      <p:sp>
        <p:nvSpPr>
          <p:cNvPr id="5" name="Slide Number Placeholder 4">
            <a:extLst>
              <a:ext uri="{FF2B5EF4-FFF2-40B4-BE49-F238E27FC236}">
                <a16:creationId xmlns:a16="http://schemas.microsoft.com/office/drawing/2014/main" id="{8C9EB0D7-7DB9-9F4D-BC8F-6B958863DFB5}"/>
              </a:ext>
            </a:extLst>
          </p:cNvPr>
          <p:cNvSpPr>
            <a:spLocks noGrp="1"/>
          </p:cNvSpPr>
          <p:nvPr>
            <p:ph type="sldNum" sz="quarter" idx="12"/>
          </p:nvPr>
        </p:nvSpPr>
        <p:spPr/>
        <p:txBody>
          <a:bodyPr/>
          <a:lstStyle/>
          <a:p>
            <a:fld id="{39AFCD21-90AD-40C4-A763-E5D38A542DA3}" type="slidenum">
              <a:rPr lang="en-US" smtClean="0"/>
              <a:t>47</a:t>
            </a:fld>
            <a:endParaRPr lang="en-US"/>
          </a:p>
        </p:txBody>
      </p:sp>
    </p:spTree>
    <p:extLst>
      <p:ext uri="{BB962C8B-B14F-4D97-AF65-F5344CB8AC3E}">
        <p14:creationId xmlns:p14="http://schemas.microsoft.com/office/powerpoint/2010/main" val="1124350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F2F1CDF-7593-253B-2D01-59FE639B88F1}"/>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C7701382-213C-8D1E-436E-517FCF0C8F84}"/>
              </a:ext>
            </a:extLst>
          </p:cNvPr>
          <p:cNvSpPr>
            <a:spLocks noGrp="1"/>
          </p:cNvSpPr>
          <p:nvPr>
            <p:ph type="sldNum" sz="quarter" idx="12"/>
          </p:nvPr>
        </p:nvSpPr>
        <p:spPr/>
        <p:txBody>
          <a:bodyPr/>
          <a:lstStyle/>
          <a:p>
            <a:fld id="{39AFCD21-90AD-40C4-A763-E5D38A542DA3}" type="slidenum">
              <a:rPr lang="en-US" smtClean="0"/>
              <a:t>48</a:t>
            </a:fld>
            <a:endParaRPr lang="en-US"/>
          </a:p>
        </p:txBody>
      </p:sp>
      <p:pic>
        <p:nvPicPr>
          <p:cNvPr id="7" name="Picture 2">
            <a:extLst>
              <a:ext uri="{FF2B5EF4-FFF2-40B4-BE49-F238E27FC236}">
                <a16:creationId xmlns:a16="http://schemas.microsoft.com/office/drawing/2014/main" id="{D3132896-7506-894B-CF7E-12073ED1A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54" b="8714"/>
          <a:stretch/>
        </p:blipFill>
        <p:spPr bwMode="auto">
          <a:xfrm>
            <a:off x="750065" y="744684"/>
            <a:ext cx="10515599" cy="491604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64;gb4a23c176c_1_431">
            <a:extLst>
              <a:ext uri="{FF2B5EF4-FFF2-40B4-BE49-F238E27FC236}">
                <a16:creationId xmlns:a16="http://schemas.microsoft.com/office/drawing/2014/main" id="{427A1574-1828-0153-3489-F1A2CF66F24F}"/>
              </a:ext>
            </a:extLst>
          </p:cNvPr>
          <p:cNvSpPr txBox="1"/>
          <p:nvPr/>
        </p:nvSpPr>
        <p:spPr>
          <a:xfrm>
            <a:off x="6052345" y="5748555"/>
            <a:ext cx="5301454" cy="300000"/>
          </a:xfrm>
          <a:prstGeom prst="rect">
            <a:avLst/>
          </a:prstGeom>
          <a:noFill/>
          <a:ln>
            <a:noFill/>
          </a:ln>
        </p:spPr>
        <p:txBody>
          <a:bodyPr spcFirstLastPara="1" wrap="square" lIns="121900" tIns="60933" rIns="121900" bIns="60933" anchor="t" anchorCtr="0">
            <a:noAutofit/>
          </a:bodyPr>
          <a:lstStyle/>
          <a:p>
            <a:pPr algn="r" defTabSz="1219170">
              <a:buClr>
                <a:srgbClr val="000000"/>
              </a:buClr>
              <a:buSzPts val="1350"/>
            </a:pPr>
            <a:r>
              <a:rPr lang="en" sz="1600" i="1" kern="0" dirty="0">
                <a:solidFill>
                  <a:srgbClr val="999999"/>
                </a:solidFill>
                <a:cs typeface="Arial"/>
                <a:sym typeface="Arial"/>
              </a:rPr>
              <a:t>Source: </a:t>
            </a:r>
            <a:r>
              <a:rPr lang="en-US" sz="1600" i="1" dirty="0">
                <a:solidFill>
                  <a:srgbClr val="999999"/>
                </a:solidFill>
              </a:rPr>
              <a:t>Nature Reviews Drug Discovery </a:t>
            </a:r>
            <a:endParaRPr sz="1600" i="1" kern="0" dirty="0">
              <a:solidFill>
                <a:srgbClr val="999999"/>
              </a:solidFill>
              <a:cs typeface="Arial"/>
              <a:sym typeface="Arial"/>
            </a:endParaRPr>
          </a:p>
        </p:txBody>
      </p:sp>
    </p:spTree>
    <p:extLst>
      <p:ext uri="{BB962C8B-B14F-4D97-AF65-F5344CB8AC3E}">
        <p14:creationId xmlns:p14="http://schemas.microsoft.com/office/powerpoint/2010/main" val="406330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E649904-4025-E43A-11AB-F7449F11A33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D2AE1668-4567-2316-A6D9-784238706014}"/>
              </a:ext>
            </a:extLst>
          </p:cNvPr>
          <p:cNvSpPr>
            <a:spLocks noGrp="1"/>
          </p:cNvSpPr>
          <p:nvPr>
            <p:ph type="sldNum" sz="quarter" idx="12"/>
          </p:nvPr>
        </p:nvSpPr>
        <p:spPr/>
        <p:txBody>
          <a:bodyPr/>
          <a:lstStyle/>
          <a:p>
            <a:fld id="{39AFCD21-90AD-40C4-A763-E5D38A542DA3}" type="slidenum">
              <a:rPr lang="en-US" smtClean="0"/>
              <a:t>49</a:t>
            </a:fld>
            <a:endParaRPr lang="en-US"/>
          </a:p>
        </p:txBody>
      </p:sp>
      <p:pic>
        <p:nvPicPr>
          <p:cNvPr id="7" name="Picture 2">
            <a:extLst>
              <a:ext uri="{FF2B5EF4-FFF2-40B4-BE49-F238E27FC236}">
                <a16:creationId xmlns:a16="http://schemas.microsoft.com/office/drawing/2014/main" id="{698E7401-B846-7216-0DB9-0A7C24F257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77" b="6977"/>
          <a:stretch/>
        </p:blipFill>
        <p:spPr bwMode="auto">
          <a:xfrm>
            <a:off x="2074614" y="311181"/>
            <a:ext cx="8042771" cy="549371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64;gb4a23c176c_1_431">
            <a:extLst>
              <a:ext uri="{FF2B5EF4-FFF2-40B4-BE49-F238E27FC236}">
                <a16:creationId xmlns:a16="http://schemas.microsoft.com/office/drawing/2014/main" id="{A8E07B98-61FB-5211-A9FD-97E51EB9BC83}"/>
              </a:ext>
            </a:extLst>
          </p:cNvPr>
          <p:cNvSpPr txBox="1"/>
          <p:nvPr/>
        </p:nvSpPr>
        <p:spPr>
          <a:xfrm>
            <a:off x="6052345" y="5748555"/>
            <a:ext cx="5301454" cy="300000"/>
          </a:xfrm>
          <a:prstGeom prst="rect">
            <a:avLst/>
          </a:prstGeom>
          <a:noFill/>
          <a:ln>
            <a:noFill/>
          </a:ln>
        </p:spPr>
        <p:txBody>
          <a:bodyPr spcFirstLastPara="1" wrap="square" lIns="121900" tIns="60933" rIns="121900" bIns="60933" anchor="t" anchorCtr="0">
            <a:noAutofit/>
          </a:bodyPr>
          <a:lstStyle/>
          <a:p>
            <a:pPr algn="r" defTabSz="1219170">
              <a:buClr>
                <a:srgbClr val="000000"/>
              </a:buClr>
              <a:buSzPts val="1350"/>
            </a:pPr>
            <a:r>
              <a:rPr lang="en" sz="1600" i="1" kern="0" dirty="0">
                <a:solidFill>
                  <a:srgbClr val="999999"/>
                </a:solidFill>
                <a:cs typeface="Arial"/>
                <a:sym typeface="Arial"/>
              </a:rPr>
              <a:t>Source: </a:t>
            </a:r>
            <a:r>
              <a:rPr lang="en-US" sz="1600" i="1" dirty="0">
                <a:solidFill>
                  <a:srgbClr val="999999"/>
                </a:solidFill>
              </a:rPr>
              <a:t>Nature Reviews Drug Discovery </a:t>
            </a:r>
            <a:endParaRPr sz="1600" i="1" kern="0" dirty="0">
              <a:solidFill>
                <a:srgbClr val="999999"/>
              </a:solidFill>
              <a:cs typeface="Arial"/>
              <a:sym typeface="Arial"/>
            </a:endParaRPr>
          </a:p>
        </p:txBody>
      </p:sp>
    </p:spTree>
    <p:extLst>
      <p:ext uri="{BB962C8B-B14F-4D97-AF65-F5344CB8AC3E}">
        <p14:creationId xmlns:p14="http://schemas.microsoft.com/office/powerpoint/2010/main" val="198952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E783-B3B9-4863-FAA4-E35B7BE2F360}"/>
              </a:ext>
            </a:extLst>
          </p:cNvPr>
          <p:cNvSpPr>
            <a:spLocks noGrp="1"/>
          </p:cNvSpPr>
          <p:nvPr>
            <p:ph type="title"/>
          </p:nvPr>
        </p:nvSpPr>
        <p:spPr>
          <a:xfrm>
            <a:off x="838200" y="796046"/>
            <a:ext cx="10515600" cy="1325563"/>
          </a:xfrm>
        </p:spPr>
        <p:txBody>
          <a:bodyPr>
            <a:normAutofit fontScale="90000"/>
          </a:bodyPr>
          <a:lstStyle/>
          <a:p>
            <a:pPr algn="ctr"/>
            <a:r>
              <a:rPr lang="en-US" b="1" dirty="0">
                <a:solidFill>
                  <a:schemeClr val="accent1">
                    <a:lumMod val="50000"/>
                  </a:schemeClr>
                </a:solidFill>
                <a:latin typeface="Calibri" charset="0"/>
              </a:rPr>
              <a:t>FDA Regulates a Spectrum of Health Products : </a:t>
            </a:r>
            <a:br>
              <a:rPr lang="en-US" b="1" dirty="0">
                <a:solidFill>
                  <a:schemeClr val="accent1">
                    <a:lumMod val="50000"/>
                  </a:schemeClr>
                </a:solidFill>
                <a:latin typeface="Calibri" charset="0"/>
              </a:rPr>
            </a:br>
            <a:r>
              <a:rPr lang="en-US" b="1" dirty="0">
                <a:solidFill>
                  <a:schemeClr val="accent1">
                    <a:lumMod val="50000"/>
                  </a:schemeClr>
                </a:solidFill>
                <a:latin typeface="Calibri" charset="0"/>
              </a:rPr>
              <a:t> 20-25 cents of every GDP dollar</a:t>
            </a:r>
            <a:endParaRPr lang="en-US" b="1" dirty="0"/>
          </a:p>
        </p:txBody>
      </p:sp>
      <p:sp>
        <p:nvSpPr>
          <p:cNvPr id="5" name="Footer Placeholder 4">
            <a:extLst>
              <a:ext uri="{FF2B5EF4-FFF2-40B4-BE49-F238E27FC236}">
                <a16:creationId xmlns:a16="http://schemas.microsoft.com/office/drawing/2014/main" id="{A4B90AAD-B376-9ECA-A611-DB47D2812D50}"/>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39AB7C66-CA73-83BE-94B2-AF38C420446E}"/>
              </a:ext>
            </a:extLst>
          </p:cNvPr>
          <p:cNvSpPr>
            <a:spLocks noGrp="1"/>
          </p:cNvSpPr>
          <p:nvPr>
            <p:ph type="sldNum" sz="quarter" idx="12"/>
          </p:nvPr>
        </p:nvSpPr>
        <p:spPr/>
        <p:txBody>
          <a:bodyPr/>
          <a:lstStyle/>
          <a:p>
            <a:fld id="{39AFCD21-90AD-40C4-A763-E5D38A542DA3}" type="slidenum">
              <a:rPr lang="en-US" smtClean="0"/>
              <a:t>5</a:t>
            </a:fld>
            <a:endParaRPr lang="en-US"/>
          </a:p>
        </p:txBody>
      </p:sp>
      <p:pic>
        <p:nvPicPr>
          <p:cNvPr id="7" name="Picture 5" descr="bananas,beans,carrots,cheeses,eggs,food groups,fruits,grains,grapes,iStockphoto,Malcom Romain,meats,milk,oranges,potatoes,produce,rice,vegetables,food and drink,healthy lifestyle,dieting">
            <a:extLst>
              <a:ext uri="{FF2B5EF4-FFF2-40B4-BE49-F238E27FC236}">
                <a16:creationId xmlns:a16="http://schemas.microsoft.com/office/drawing/2014/main" id="{A26A4EE7-B570-90E0-E1EE-59C8B387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693" r="44769" b="21898"/>
          <a:stretch>
            <a:fillRect/>
          </a:stretch>
        </p:blipFill>
        <p:spPr bwMode="auto">
          <a:xfrm>
            <a:off x="2425701" y="1899251"/>
            <a:ext cx="170973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A lit, smoking cigarette">
            <a:extLst>
              <a:ext uri="{FF2B5EF4-FFF2-40B4-BE49-F238E27FC236}">
                <a16:creationId xmlns:a16="http://schemas.microsoft.com/office/drawing/2014/main" id="{A05AA6B3-4A9F-9FEB-712F-522510513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08"/>
          <a:stretch>
            <a:fillRect/>
          </a:stretch>
        </p:blipFill>
        <p:spPr bwMode="auto">
          <a:xfrm>
            <a:off x="4702176" y="2367306"/>
            <a:ext cx="156051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View details">
            <a:extLst>
              <a:ext uri="{FF2B5EF4-FFF2-40B4-BE49-F238E27FC236}">
                <a16:creationId xmlns:a16="http://schemas.microsoft.com/office/drawing/2014/main" id="{1E943CEC-DAA8-875B-B789-5B6C6ED70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84" y="218440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Puppy and kitten near food bowl">
            <a:extLst>
              <a:ext uri="{FF2B5EF4-FFF2-40B4-BE49-F238E27FC236}">
                <a16:creationId xmlns:a16="http://schemas.microsoft.com/office/drawing/2014/main" id="{C9E44D6C-F35D-34C2-20F9-F13C3A90C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202" y="3344912"/>
            <a:ext cx="20034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ws in Zillertal Alps">
            <a:extLst>
              <a:ext uri="{FF2B5EF4-FFF2-40B4-BE49-F238E27FC236}">
                <a16:creationId xmlns:a16="http://schemas.microsoft.com/office/drawing/2014/main" id="{F86356D5-31AA-17C6-5F52-25FF809FFB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8588" y="2087024"/>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Veterinarian checking dog">
            <a:extLst>
              <a:ext uri="{FF2B5EF4-FFF2-40B4-BE49-F238E27FC236}">
                <a16:creationId xmlns:a16="http://schemas.microsoft.com/office/drawing/2014/main" id="{8F646D53-282F-8805-19FD-B64F81BE5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5719" y="2087024"/>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View details">
            <a:extLst>
              <a:ext uri="{FF2B5EF4-FFF2-40B4-BE49-F238E27FC236}">
                <a16:creationId xmlns:a16="http://schemas.microsoft.com/office/drawing/2014/main" id="{90662EB2-9079-DB46-B85E-3E1E413448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676" y="4651993"/>
            <a:ext cx="1307592" cy="130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Blood pressure measuring device">
            <a:extLst>
              <a:ext uri="{FF2B5EF4-FFF2-40B4-BE49-F238E27FC236}">
                <a16:creationId xmlns:a16="http://schemas.microsoft.com/office/drawing/2014/main" id="{620786C2-D699-5036-46D5-98F9AC0D22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2674"/>
          <a:stretch>
            <a:fillRect/>
          </a:stretch>
        </p:blipFill>
        <p:spPr bwMode="auto">
          <a:xfrm>
            <a:off x="3179366" y="4507276"/>
            <a:ext cx="18288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http://www.english-blog.com/archives/2005/11/diy_how_to_give_an_injection_with_a_hypodermic_needle.php">
            <a:hlinkClick r:id="rId10"/>
            <a:extLst>
              <a:ext uri="{FF2B5EF4-FFF2-40B4-BE49-F238E27FC236}">
                <a16:creationId xmlns:a16="http://schemas.microsoft.com/office/drawing/2014/main" id="{C833C783-1F48-9012-6B08-4C293C6188C4}"/>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7717775" y="4793313"/>
            <a:ext cx="15398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0">
            <a:extLst>
              <a:ext uri="{FF2B5EF4-FFF2-40B4-BE49-F238E27FC236}">
                <a16:creationId xmlns:a16="http://schemas.microsoft.com/office/drawing/2014/main" id="{D3115E92-8DA3-4C4B-7D1D-CF38E4698AE3}"/>
              </a:ext>
            </a:extLst>
          </p:cNvPr>
          <p:cNvGrpSpPr>
            <a:grpSpLocks/>
          </p:cNvGrpSpPr>
          <p:nvPr/>
        </p:nvGrpSpPr>
        <p:grpSpPr bwMode="auto">
          <a:xfrm>
            <a:off x="9580286" y="4651993"/>
            <a:ext cx="1608138" cy="1109663"/>
            <a:chOff x="4621" y="2869"/>
            <a:chExt cx="802" cy="415"/>
          </a:xfrm>
        </p:grpSpPr>
        <p:pic>
          <p:nvPicPr>
            <p:cNvPr id="19" name="Picture 26" descr="main_news_pic2008_01_17">
              <a:extLst>
                <a:ext uri="{FF2B5EF4-FFF2-40B4-BE49-F238E27FC236}">
                  <a16:creationId xmlns:a16="http://schemas.microsoft.com/office/drawing/2014/main" id="{865E49AA-C8A2-CC39-BAB8-E54BD8B853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21" y="2869"/>
              <a:ext cx="461"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 descr="AA048848">
              <a:extLst>
                <a:ext uri="{FF2B5EF4-FFF2-40B4-BE49-F238E27FC236}">
                  <a16:creationId xmlns:a16="http://schemas.microsoft.com/office/drawing/2014/main" id="{C5AA5261-02C8-AC8C-0B55-D27A5E4C26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5" y="2875"/>
              <a:ext cx="368"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32" descr="Close-up view of human hands x-ray">
            <a:extLst>
              <a:ext uri="{FF2B5EF4-FFF2-40B4-BE49-F238E27FC236}">
                <a16:creationId xmlns:a16="http://schemas.microsoft.com/office/drawing/2014/main" id="{7462B4B0-6056-BF77-8A20-8EC0E26582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5886" b="17101"/>
          <a:stretch>
            <a:fillRect/>
          </a:stretch>
        </p:blipFill>
        <p:spPr bwMode="auto">
          <a:xfrm>
            <a:off x="2527300" y="3738563"/>
            <a:ext cx="18288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descr="Pills strewn across the counter">
            <a:extLst>
              <a:ext uri="{FF2B5EF4-FFF2-40B4-BE49-F238E27FC236}">
                <a16:creationId xmlns:a16="http://schemas.microsoft.com/office/drawing/2014/main" id="{59499DE6-0F0B-5985-A7FA-D341EDB3D1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39507" y="343694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blood_cells_copy">
            <a:hlinkClick r:id="rId17"/>
            <a:extLst>
              <a:ext uri="{FF2B5EF4-FFF2-40B4-BE49-F238E27FC236}">
                <a16:creationId xmlns:a16="http://schemas.microsoft.com/office/drawing/2014/main" id="{F650902D-E4CB-4D31-521D-45117B203B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58835" y="4826501"/>
            <a:ext cx="1633537"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13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par>
                                <p:cTn id="27" presetID="55"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0.70"/>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0.70"/>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transition="in" filter="fade">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amond(in)">
                                      <p:cBhvr>
                                        <p:cTn id="43" dur="2000"/>
                                        <p:tgtEl>
                                          <p:spTgt spid="21"/>
                                        </p:tgtEl>
                                      </p:cBhvr>
                                    </p:animEffect>
                                  </p:childTnLst>
                                </p:cTn>
                              </p:par>
                              <p:par>
                                <p:cTn id="44" presetID="8" presetClass="entr" presetSubtype="16"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amond(in)">
                                      <p:cBhvr>
                                        <p:cTn id="46" dur="2000"/>
                                        <p:tgtEl>
                                          <p:spTgt spid="14"/>
                                        </p:tgtEl>
                                      </p:cBhvr>
                                    </p:animEffect>
                                  </p:childTnLst>
                                </p:cTn>
                              </p:par>
                              <p:par>
                                <p:cTn id="47" presetID="8"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amond(in)">
                                      <p:cBhvr>
                                        <p:cTn id="49" dur="2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lide(fromBottom)">
                                      <p:cBhvr>
                                        <p:cTn id="54" dur="500"/>
                                        <p:tgtEl>
                                          <p:spTgt spid="16"/>
                                        </p:tgtEl>
                                      </p:cBhvr>
                                    </p:animEffect>
                                  </p:childTnLst>
                                </p:cTn>
                              </p:par>
                              <p:par>
                                <p:cTn id="55" presetID="12" presetClass="entr" presetSubtype="4"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slide(fromBottom)">
                                      <p:cBhvr>
                                        <p:cTn id="57" dur="500"/>
                                        <p:tgtEl>
                                          <p:spTgt spid="18"/>
                                        </p:tgtEl>
                                      </p:cBhvr>
                                    </p:animEffect>
                                  </p:childTnLst>
                                </p:cTn>
                              </p:par>
                              <p:par>
                                <p:cTn id="58" presetID="12" presetClass="entr" presetSubtype="4"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lide(fromBottom)">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1000" fill="hold"/>
                                        <p:tgtEl>
                                          <p:spTgt spid="8"/>
                                        </p:tgtEl>
                                        <p:attrNameLst>
                                          <p:attrName>ppt_w</p:attrName>
                                        </p:attrNameLst>
                                      </p:cBhvr>
                                      <p:tavLst>
                                        <p:tav tm="0">
                                          <p:val>
                                            <p:strVal val="#ppt_w*0.70"/>
                                          </p:val>
                                        </p:tav>
                                        <p:tav tm="100000">
                                          <p:val>
                                            <p:strVal val="#ppt_w"/>
                                          </p:val>
                                        </p:tav>
                                      </p:tavLst>
                                    </p:anim>
                                    <p:anim calcmode="lin" valueType="num">
                                      <p:cBhvr>
                                        <p:cTn id="66" dur="1000" fill="hold"/>
                                        <p:tgtEl>
                                          <p:spTgt spid="8"/>
                                        </p:tgtEl>
                                        <p:attrNameLst>
                                          <p:attrName>ppt_h</p:attrName>
                                        </p:attrNameLst>
                                      </p:cBhvr>
                                      <p:tavLst>
                                        <p:tav tm="0">
                                          <p:val>
                                            <p:strVal val="#ppt_h"/>
                                          </p:val>
                                        </p:tav>
                                        <p:tav tm="100000">
                                          <p:val>
                                            <p:strVal val="#ppt_h"/>
                                          </p:val>
                                        </p:tav>
                                      </p:tavLst>
                                    </p:anim>
                                    <p:animEffect transition="in" filter="fade">
                                      <p:cBhvr>
                                        <p:cTn id="6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2EC32C0-08CA-465F-B7C6-FB16A9CFB9A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C9C435D-BE09-528F-C1D2-70E626A30931}"/>
              </a:ext>
            </a:extLst>
          </p:cNvPr>
          <p:cNvSpPr>
            <a:spLocks noGrp="1"/>
          </p:cNvSpPr>
          <p:nvPr>
            <p:ph type="sldNum" sz="quarter" idx="12"/>
          </p:nvPr>
        </p:nvSpPr>
        <p:spPr/>
        <p:txBody>
          <a:bodyPr/>
          <a:lstStyle/>
          <a:p>
            <a:fld id="{39AFCD21-90AD-40C4-A763-E5D38A542DA3}" type="slidenum">
              <a:rPr lang="en-US" smtClean="0"/>
              <a:t>50</a:t>
            </a:fld>
            <a:endParaRPr lang="en-US"/>
          </a:p>
        </p:txBody>
      </p:sp>
      <p:pic>
        <p:nvPicPr>
          <p:cNvPr id="7" name="Picture 6">
            <a:extLst>
              <a:ext uri="{FF2B5EF4-FFF2-40B4-BE49-F238E27FC236}">
                <a16:creationId xmlns:a16="http://schemas.microsoft.com/office/drawing/2014/main" id="{882A7274-7FBD-FE38-5E21-6323600770D2}"/>
              </a:ext>
            </a:extLst>
          </p:cNvPr>
          <p:cNvPicPr>
            <a:picLocks noChangeAspect="1"/>
          </p:cNvPicPr>
          <p:nvPr/>
        </p:nvPicPr>
        <p:blipFill>
          <a:blip r:embed="rId2"/>
          <a:stretch>
            <a:fillRect/>
          </a:stretch>
        </p:blipFill>
        <p:spPr>
          <a:xfrm>
            <a:off x="2321169" y="559386"/>
            <a:ext cx="7553991" cy="5571067"/>
          </a:xfrm>
          <a:prstGeom prst="rect">
            <a:avLst/>
          </a:prstGeom>
        </p:spPr>
      </p:pic>
    </p:spTree>
    <p:extLst>
      <p:ext uri="{BB962C8B-B14F-4D97-AF65-F5344CB8AC3E}">
        <p14:creationId xmlns:p14="http://schemas.microsoft.com/office/powerpoint/2010/main" val="2370057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61329E-E343-4BFA-520A-4E7E1D750D6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5D1921C-9D7A-D7BD-5E1C-08ED786FC98C}"/>
              </a:ext>
            </a:extLst>
          </p:cNvPr>
          <p:cNvSpPr>
            <a:spLocks noGrp="1"/>
          </p:cNvSpPr>
          <p:nvPr>
            <p:ph type="sldNum" sz="quarter" idx="12"/>
          </p:nvPr>
        </p:nvSpPr>
        <p:spPr/>
        <p:txBody>
          <a:bodyPr/>
          <a:lstStyle/>
          <a:p>
            <a:fld id="{39AFCD21-90AD-40C4-A763-E5D38A542DA3}" type="slidenum">
              <a:rPr lang="en-US" smtClean="0"/>
              <a:t>51</a:t>
            </a:fld>
            <a:endParaRPr lang="en-US"/>
          </a:p>
        </p:txBody>
      </p:sp>
      <p:pic>
        <p:nvPicPr>
          <p:cNvPr id="7" name="Picture 6">
            <a:extLst>
              <a:ext uri="{FF2B5EF4-FFF2-40B4-BE49-F238E27FC236}">
                <a16:creationId xmlns:a16="http://schemas.microsoft.com/office/drawing/2014/main" id="{8791E441-8835-0EAF-E291-2FB6AB7B1BD2}"/>
              </a:ext>
            </a:extLst>
          </p:cNvPr>
          <p:cNvPicPr>
            <a:picLocks noChangeAspect="1"/>
          </p:cNvPicPr>
          <p:nvPr/>
        </p:nvPicPr>
        <p:blipFill>
          <a:blip r:embed="rId2"/>
          <a:stretch>
            <a:fillRect/>
          </a:stretch>
        </p:blipFill>
        <p:spPr>
          <a:xfrm>
            <a:off x="2369534" y="1057619"/>
            <a:ext cx="7452932" cy="5006223"/>
          </a:xfrm>
          <a:prstGeom prst="rect">
            <a:avLst/>
          </a:prstGeom>
        </p:spPr>
      </p:pic>
    </p:spTree>
    <p:extLst>
      <p:ext uri="{BB962C8B-B14F-4D97-AF65-F5344CB8AC3E}">
        <p14:creationId xmlns:p14="http://schemas.microsoft.com/office/powerpoint/2010/main" val="523522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0A231ED-F166-3ADF-4B54-742D786A7557}"/>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CCC8563B-DC31-6696-6C5D-446387FF9F00}"/>
              </a:ext>
            </a:extLst>
          </p:cNvPr>
          <p:cNvSpPr>
            <a:spLocks noGrp="1"/>
          </p:cNvSpPr>
          <p:nvPr>
            <p:ph type="sldNum" sz="quarter" idx="12"/>
          </p:nvPr>
        </p:nvSpPr>
        <p:spPr/>
        <p:txBody>
          <a:bodyPr/>
          <a:lstStyle/>
          <a:p>
            <a:fld id="{39AFCD21-90AD-40C4-A763-E5D38A542DA3}" type="slidenum">
              <a:rPr lang="en-US" smtClean="0"/>
              <a:t>52</a:t>
            </a:fld>
            <a:endParaRPr lang="en-US"/>
          </a:p>
        </p:txBody>
      </p:sp>
      <p:pic>
        <p:nvPicPr>
          <p:cNvPr id="7" name="Picture 6">
            <a:extLst>
              <a:ext uri="{FF2B5EF4-FFF2-40B4-BE49-F238E27FC236}">
                <a16:creationId xmlns:a16="http://schemas.microsoft.com/office/drawing/2014/main" id="{9561727D-FC66-2E5B-0FE8-37E4B7D0CBB3}"/>
              </a:ext>
            </a:extLst>
          </p:cNvPr>
          <p:cNvPicPr>
            <a:picLocks noChangeAspect="1"/>
          </p:cNvPicPr>
          <p:nvPr/>
        </p:nvPicPr>
        <p:blipFill>
          <a:blip r:embed="rId2"/>
          <a:stretch>
            <a:fillRect/>
          </a:stretch>
        </p:blipFill>
        <p:spPr>
          <a:xfrm>
            <a:off x="2186479" y="559383"/>
            <a:ext cx="7819042" cy="5571067"/>
          </a:xfrm>
          <a:prstGeom prst="rect">
            <a:avLst/>
          </a:prstGeom>
        </p:spPr>
      </p:pic>
    </p:spTree>
    <p:extLst>
      <p:ext uri="{BB962C8B-B14F-4D97-AF65-F5344CB8AC3E}">
        <p14:creationId xmlns:p14="http://schemas.microsoft.com/office/powerpoint/2010/main" val="3538612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53</a:t>
            </a:fld>
            <a:endParaRPr lang="en-US"/>
          </a:p>
        </p:txBody>
      </p:sp>
      <p:sp>
        <p:nvSpPr>
          <p:cNvPr id="3" name="Content Placeholder 2">
            <a:extLst>
              <a:ext uri="{FF2B5EF4-FFF2-40B4-BE49-F238E27FC236}">
                <a16:creationId xmlns:a16="http://schemas.microsoft.com/office/drawing/2014/main" id="{AAAF9E36-158F-423E-BA90-ED8C2FD948E9}"/>
              </a:ext>
            </a:extLst>
          </p:cNvPr>
          <p:cNvSpPr>
            <a:spLocks noGrp="1"/>
          </p:cNvSpPr>
          <p:nvPr>
            <p:ph idx="1"/>
          </p:nvPr>
        </p:nvSpPr>
        <p:spPr>
          <a:xfrm>
            <a:off x="838200" y="1480457"/>
            <a:ext cx="10515600" cy="5241018"/>
          </a:xfrm>
        </p:spPr>
        <p:txBody>
          <a:bodyPr>
            <a:normAutofit fontScale="77500" lnSpcReduction="20000"/>
          </a:bodyPr>
          <a:lstStyle/>
          <a:p>
            <a:pPr indent="-228600">
              <a:lnSpc>
                <a:spcPct val="90000"/>
              </a:lnSpc>
              <a:spcAft>
                <a:spcPts val="600"/>
              </a:spcAft>
              <a:buFont typeface="Arial" panose="020B0604020202020204" pitchFamily="34" charset="0"/>
              <a:buChar char="•"/>
            </a:pPr>
            <a:r>
              <a:rPr lang="en-US" sz="3400" dirty="0"/>
              <a:t>They said to each other, “Come, let’s make bricks and bake them thoroughly.” They used brick instead of stone, and tar for mortar. </a:t>
            </a:r>
            <a:r>
              <a:rPr lang="en-US" sz="3400" b="1" baseline="30000" dirty="0"/>
              <a:t>4 </a:t>
            </a:r>
            <a:r>
              <a:rPr lang="en-US" sz="3400" dirty="0"/>
              <a:t>Then they said, “Come, let us build ourselves a city, with a tower that reaches to the heavens, so that we may make a name for ourselves; otherwise we will be scattered over the face of the whole earth.”</a:t>
            </a:r>
          </a:p>
          <a:p>
            <a:pPr indent="-228600">
              <a:lnSpc>
                <a:spcPct val="90000"/>
              </a:lnSpc>
              <a:spcAft>
                <a:spcPts val="600"/>
              </a:spcAft>
              <a:buFont typeface="Arial" panose="020B0604020202020204" pitchFamily="34" charset="0"/>
              <a:buChar char="•"/>
            </a:pPr>
            <a:r>
              <a:rPr lang="en-US" sz="3400" b="1" baseline="30000" dirty="0"/>
              <a:t>5 </a:t>
            </a:r>
            <a:r>
              <a:rPr lang="en-US" sz="3400" dirty="0"/>
              <a:t>But the </a:t>
            </a:r>
            <a:r>
              <a:rPr lang="en-US" sz="3400" cap="small" dirty="0"/>
              <a:t>Lord</a:t>
            </a:r>
            <a:r>
              <a:rPr lang="en-US" sz="3400" dirty="0"/>
              <a:t> came down to see the city and the tower the people were building. </a:t>
            </a:r>
            <a:r>
              <a:rPr lang="en-US" sz="3400" b="1" baseline="30000" dirty="0"/>
              <a:t>6 </a:t>
            </a:r>
            <a:r>
              <a:rPr lang="en-US" sz="3400" dirty="0"/>
              <a:t>The </a:t>
            </a:r>
            <a:r>
              <a:rPr lang="en-US" sz="3400" cap="small" dirty="0"/>
              <a:t>Lord</a:t>
            </a:r>
            <a:r>
              <a:rPr lang="en-US" sz="3400" dirty="0"/>
              <a:t> said, “If as one people speaking the same language they have begun to do this, then nothing they plan to do will be impossible for them. </a:t>
            </a:r>
            <a:r>
              <a:rPr lang="en-US" sz="3400" b="1" baseline="30000" dirty="0"/>
              <a:t>7 </a:t>
            </a:r>
            <a:r>
              <a:rPr lang="en-US" sz="3400" dirty="0"/>
              <a:t>Come, let us go down and confuse their language so they will not understand each other.”</a:t>
            </a:r>
          </a:p>
          <a:p>
            <a:pPr indent="-228600">
              <a:lnSpc>
                <a:spcPct val="90000"/>
              </a:lnSpc>
              <a:spcAft>
                <a:spcPts val="600"/>
              </a:spcAft>
              <a:buFont typeface="Arial" panose="020B0604020202020204" pitchFamily="34" charset="0"/>
              <a:buChar char="•"/>
            </a:pPr>
            <a:r>
              <a:rPr lang="en-US" sz="3400" b="1" baseline="30000" dirty="0"/>
              <a:t>8 </a:t>
            </a:r>
            <a:r>
              <a:rPr lang="en-US" sz="3400" dirty="0"/>
              <a:t>So the </a:t>
            </a:r>
            <a:r>
              <a:rPr lang="en-US" sz="3400" cap="small" dirty="0"/>
              <a:t>Lord</a:t>
            </a:r>
            <a:r>
              <a:rPr lang="en-US" sz="3400" dirty="0"/>
              <a:t> scattered them from there over all the earth, and they stopped building the city. </a:t>
            </a:r>
            <a:r>
              <a:rPr lang="en-US" sz="3400" b="1" baseline="30000" dirty="0"/>
              <a:t>9 </a:t>
            </a:r>
            <a:r>
              <a:rPr lang="en-US" sz="3400" dirty="0"/>
              <a:t>That is why it was called Babel</a:t>
            </a:r>
            <a:r>
              <a:rPr lang="en-US" sz="3400" baseline="30000" dirty="0"/>
              <a:t>[</a:t>
            </a:r>
            <a:r>
              <a:rPr lang="en-US" sz="3400" baseline="30000" dirty="0">
                <a:hlinkClick r:id="rId2" tooltip="See footnote c"/>
              </a:rPr>
              <a:t>c</a:t>
            </a:r>
            <a:r>
              <a:rPr lang="en-US" sz="3400" baseline="30000" dirty="0"/>
              <a:t>]</a:t>
            </a:r>
            <a:r>
              <a:rPr lang="en-US" sz="3400" dirty="0"/>
              <a:t>—because there the </a:t>
            </a:r>
            <a:r>
              <a:rPr lang="en-US" sz="3400" cap="small" dirty="0"/>
              <a:t>Lord</a:t>
            </a:r>
            <a:r>
              <a:rPr lang="en-US" sz="3400" dirty="0"/>
              <a:t> confused the language of the whole world. From there the </a:t>
            </a:r>
            <a:r>
              <a:rPr lang="en-US" sz="3400" cap="small" dirty="0"/>
              <a:t>Lord</a:t>
            </a:r>
            <a:r>
              <a:rPr lang="en-US" sz="3400" dirty="0"/>
              <a:t> scattered them over the face of the whole earth.</a:t>
            </a:r>
          </a:p>
          <a:p>
            <a:pPr indent="-228600">
              <a:lnSpc>
                <a:spcPct val="90000"/>
              </a:lnSpc>
              <a:spcAft>
                <a:spcPts val="600"/>
              </a:spcAft>
              <a:buFont typeface="Arial" panose="020B0604020202020204" pitchFamily="34" charset="0"/>
              <a:buChar char="•"/>
            </a:pPr>
            <a:br>
              <a:rPr lang="en-US" sz="3400" dirty="0">
                <a:hlinkClick r:id="rId3" tooltip="View Full Chapter"/>
              </a:rPr>
            </a:br>
            <a:endParaRPr lang="en-US" sz="3400" dirty="0"/>
          </a:p>
          <a:p>
            <a:endParaRPr lang="en-US" dirty="0"/>
          </a:p>
        </p:txBody>
      </p:sp>
      <p:sp>
        <p:nvSpPr>
          <p:cNvPr id="8" name="Title 7">
            <a:extLst>
              <a:ext uri="{FF2B5EF4-FFF2-40B4-BE49-F238E27FC236}">
                <a16:creationId xmlns:a16="http://schemas.microsoft.com/office/drawing/2014/main" id="{B80F1848-BAEA-447F-A13A-747410E9ECFA}"/>
              </a:ext>
            </a:extLst>
          </p:cNvPr>
          <p:cNvSpPr>
            <a:spLocks noGrp="1"/>
          </p:cNvSpPr>
          <p:nvPr>
            <p:ph type="title"/>
          </p:nvPr>
        </p:nvSpPr>
        <p:spPr>
          <a:xfrm>
            <a:off x="838200" y="637268"/>
            <a:ext cx="10515600" cy="1082674"/>
          </a:xfrm>
        </p:spPr>
        <p:txBody>
          <a:bodyPr>
            <a:normAutofit/>
          </a:bodyPr>
          <a:lstStyle/>
          <a:p>
            <a:pPr algn="ctr"/>
            <a:r>
              <a:rPr lang="en-US" sz="3600" b="1" kern="1200" dirty="0">
                <a:solidFill>
                  <a:schemeClr val="tx1"/>
                </a:solidFill>
                <a:latin typeface="+mj-lt"/>
                <a:ea typeface="+mj-ea"/>
                <a:cs typeface="+mj-cs"/>
              </a:rPr>
              <a:t>Genesis 11:1-9</a:t>
            </a:r>
            <a:endParaRPr lang="en-US" sz="3600" b="1" dirty="0"/>
          </a:p>
        </p:txBody>
      </p:sp>
    </p:spTree>
    <p:extLst>
      <p:ext uri="{BB962C8B-B14F-4D97-AF65-F5344CB8AC3E}">
        <p14:creationId xmlns:p14="http://schemas.microsoft.com/office/powerpoint/2010/main" val="2569522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dirty="0"/>
              <a:t>FDA.gov</a:t>
            </a:r>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54</a:t>
            </a:fld>
            <a:endParaRPr lang="en-US"/>
          </a:p>
        </p:txBody>
      </p:sp>
      <p:sp>
        <p:nvSpPr>
          <p:cNvPr id="7" name="Title 6">
            <a:extLst>
              <a:ext uri="{FF2B5EF4-FFF2-40B4-BE49-F238E27FC236}">
                <a16:creationId xmlns:a16="http://schemas.microsoft.com/office/drawing/2014/main" id="{168DD18B-1065-47AD-BD86-ED92570E46EC}"/>
              </a:ext>
            </a:extLst>
          </p:cNvPr>
          <p:cNvSpPr>
            <a:spLocks noGrp="1"/>
          </p:cNvSpPr>
          <p:nvPr>
            <p:ph type="title"/>
          </p:nvPr>
        </p:nvSpPr>
        <p:spPr>
          <a:xfrm>
            <a:off x="838200" y="1029159"/>
            <a:ext cx="10515600" cy="1017361"/>
          </a:xfrm>
        </p:spPr>
        <p:txBody>
          <a:bodyPr>
            <a:noAutofit/>
          </a:bodyPr>
          <a:lstStyle/>
          <a:p>
            <a:pPr algn="ctr"/>
            <a:r>
              <a:rPr kumimoji="0" lang="en-US" altLang="en-US" sz="4000" b="1" i="0" u="none" strike="noStrike" kern="1200" cap="none" spc="0" normalizeH="0" baseline="0" noProof="0" dirty="0">
                <a:ln>
                  <a:noFill/>
                </a:ln>
                <a:effectLst/>
                <a:uLnTx/>
                <a:uFillTx/>
                <a:latin typeface="Calibri" panose="020F0502020204030204" pitchFamily="34" charset="0"/>
                <a:ea typeface="+mn-ea"/>
                <a:cs typeface="+mn-cs"/>
              </a:rPr>
              <a:t>U.S. 21st Century Cures Act (2016)</a:t>
            </a:r>
            <a:br>
              <a:rPr kumimoji="0" lang="en-US" altLang="en-US" sz="4000" b="1" i="0" u="none" strike="noStrike" kern="1200" cap="none" spc="0" normalizeH="0" baseline="0" noProof="0" dirty="0">
                <a:ln>
                  <a:noFill/>
                </a:ln>
                <a:solidFill>
                  <a:srgbClr val="006192"/>
                </a:solidFill>
                <a:effectLst/>
                <a:uLnTx/>
                <a:uFillTx/>
                <a:latin typeface="Georgia" panose="02040502050405020303" pitchFamily="18" charset="0"/>
                <a:ea typeface="+mn-ea"/>
                <a:cs typeface="Calibri" panose="020F0502020204030204" pitchFamily="34" charset="0"/>
              </a:rPr>
            </a:br>
            <a:endParaRPr lang="en-US" sz="4000" dirty="0"/>
          </a:p>
        </p:txBody>
      </p:sp>
      <p:sp>
        <p:nvSpPr>
          <p:cNvPr id="9" name="Content Placeholder 8">
            <a:extLst>
              <a:ext uri="{FF2B5EF4-FFF2-40B4-BE49-F238E27FC236}">
                <a16:creationId xmlns:a16="http://schemas.microsoft.com/office/drawing/2014/main" id="{9DD35AF8-489E-447B-9722-E7DC8EDFDE84}"/>
              </a:ext>
            </a:extLst>
          </p:cNvPr>
          <p:cNvSpPr>
            <a:spLocks noGrp="1"/>
          </p:cNvSpPr>
          <p:nvPr>
            <p:ph idx="1"/>
          </p:nvPr>
        </p:nvSpPr>
        <p:spPr>
          <a:xfrm>
            <a:off x="1861454" y="1825625"/>
            <a:ext cx="9165771" cy="4351338"/>
          </a:xfrm>
        </p:spPr>
        <p:txBody>
          <a:bodyPr/>
          <a:lstStyle/>
          <a:p>
            <a:pPr>
              <a:spcBef>
                <a:spcPts val="1200"/>
              </a:spcBef>
              <a:defRPr/>
            </a:pPr>
            <a:r>
              <a:rPr lang="en-US" altLang="en-US" sz="2400" dirty="0">
                <a:cs typeface="Arial" panose="020B0604020202020204" pitchFamily="34" charset="0"/>
              </a:rPr>
              <a:t>Food &amp; Drug Administration (FDA) shall establish a program to evaluate the potential use of real-world evidence (RWE) to</a:t>
            </a:r>
            <a:r>
              <a:rPr lang="en-US" altLang="en-US" sz="2400" dirty="0">
                <a:highlight>
                  <a:srgbClr val="FFFFFF"/>
                </a:highlight>
                <a:cs typeface="Arial" panose="020B0604020202020204" pitchFamily="34" charset="0"/>
              </a:rPr>
              <a:t>:</a:t>
            </a:r>
          </a:p>
          <a:p>
            <a:pPr lvl="1">
              <a:spcBef>
                <a:spcPts val="1000"/>
              </a:spcBef>
              <a:buSzPct val="80000"/>
              <a:buFont typeface="Courier New" panose="02070309020205020404" pitchFamily="49" charset="0"/>
              <a:buChar char="o"/>
              <a:defRPr/>
            </a:pPr>
            <a:r>
              <a:rPr lang="en-US" altLang="en-US" sz="2400" dirty="0">
                <a:solidFill>
                  <a:srgbClr val="007CBA"/>
                </a:solidFill>
                <a:highlight>
                  <a:srgbClr val="FFFFFF"/>
                </a:highlight>
                <a:cs typeface="Arial" panose="020B0604020202020204" pitchFamily="34" charset="0"/>
              </a:rPr>
              <a:t>Support new indication for a drug approved under section 505(c) </a:t>
            </a:r>
          </a:p>
          <a:p>
            <a:pPr lvl="1">
              <a:spcBef>
                <a:spcPts val="1000"/>
              </a:spcBef>
              <a:buSzPct val="80000"/>
              <a:buFont typeface="Courier New" panose="02070309020205020404" pitchFamily="49" charset="0"/>
              <a:buChar char="o"/>
              <a:defRPr/>
            </a:pPr>
            <a:r>
              <a:rPr lang="en-US" altLang="en-US" sz="2400" dirty="0">
                <a:solidFill>
                  <a:srgbClr val="007CBA"/>
                </a:solidFill>
                <a:highlight>
                  <a:srgbClr val="FFFFFF"/>
                </a:highlight>
                <a:cs typeface="Arial" panose="020B0604020202020204" pitchFamily="34" charset="0"/>
              </a:rPr>
              <a:t>Satisfy post-approval study requirements </a:t>
            </a:r>
          </a:p>
          <a:p>
            <a:pPr>
              <a:defRPr/>
            </a:pPr>
            <a:r>
              <a:rPr lang="en-US" altLang="en-US" sz="2400" dirty="0">
                <a:highlight>
                  <a:srgbClr val="FFFFFF"/>
                </a:highlight>
              </a:rPr>
              <a:t>Draft framework to be issued by Dec 2018:</a:t>
            </a:r>
          </a:p>
          <a:p>
            <a:pPr lvl="1">
              <a:spcBef>
                <a:spcPts val="1000"/>
              </a:spcBef>
              <a:buSzPct val="80000"/>
              <a:buFont typeface="Courier New" panose="02070309020205020404" pitchFamily="49" charset="0"/>
              <a:buChar char="o"/>
              <a:defRPr/>
            </a:pPr>
            <a:r>
              <a:rPr lang="en-US" sz="2400" dirty="0">
                <a:solidFill>
                  <a:srgbClr val="007CBA"/>
                </a:solidFill>
                <a:highlight>
                  <a:srgbClr val="FFFFFF"/>
                </a:highlight>
              </a:rPr>
              <a:t>Describe sources of RWD/RWE, challenges, pilot opportunities, etc.</a:t>
            </a:r>
          </a:p>
          <a:p>
            <a:pPr>
              <a:defRPr/>
            </a:pPr>
            <a:r>
              <a:rPr lang="en-US" altLang="en-US" sz="2400" dirty="0">
                <a:highlight>
                  <a:srgbClr val="FFFFFF"/>
                </a:highlight>
              </a:rPr>
              <a:t>Draft </a:t>
            </a:r>
            <a:r>
              <a:rPr lang="en-US" altLang="en-US" sz="2400" dirty="0">
                <a:highlight>
                  <a:srgbClr val="FFFFFF"/>
                </a:highlight>
                <a:cs typeface="Arial" panose="020B0604020202020204" pitchFamily="34" charset="0"/>
              </a:rPr>
              <a:t>guidance for industry to be issued by Dec 2021</a:t>
            </a:r>
            <a:endParaRPr lang="en-US" sz="2400" dirty="0">
              <a:solidFill>
                <a:srgbClr val="007CBA"/>
              </a:solidFill>
              <a:highlight>
                <a:srgbClr val="FFFFFF"/>
              </a:highlight>
            </a:endParaRPr>
          </a:p>
          <a:p>
            <a:pPr>
              <a:defRPr/>
            </a:pPr>
            <a:r>
              <a:rPr lang="en-US" altLang="en-US" sz="2400" dirty="0">
                <a:highlight>
                  <a:srgbClr val="FFFFFF"/>
                </a:highlight>
                <a:cs typeface="Arial" panose="020B0604020202020204" pitchFamily="34" charset="0"/>
              </a:rPr>
              <a:t>Standard for </a:t>
            </a:r>
            <a:r>
              <a:rPr lang="en-US" altLang="en-US" sz="2400" i="1" dirty="0">
                <a:highlight>
                  <a:srgbClr val="FFFFFF"/>
                </a:highlight>
                <a:cs typeface="Arial" panose="020B0604020202020204" pitchFamily="34" charset="0"/>
              </a:rPr>
              <a:t>substantial evidence</a:t>
            </a:r>
            <a:r>
              <a:rPr lang="en-US" altLang="en-US" sz="2400" dirty="0">
                <a:highlight>
                  <a:srgbClr val="FFFFFF"/>
                </a:highlight>
                <a:cs typeface="Arial" panose="020B0604020202020204" pitchFamily="34" charset="0"/>
              </a:rPr>
              <a:t> </a:t>
            </a:r>
            <a:r>
              <a:rPr lang="en-US" altLang="en-US" sz="2400" dirty="0">
                <a:cs typeface="Arial" panose="020B0604020202020204" pitchFamily="34" charset="0"/>
              </a:rPr>
              <a:t>remains unchanged; commitments are aligned with Prescription Drug User Fee Act (PDUFA) </a:t>
            </a:r>
          </a:p>
          <a:p>
            <a:endParaRPr lang="en-US" dirty="0"/>
          </a:p>
        </p:txBody>
      </p:sp>
      <p:pic>
        <p:nvPicPr>
          <p:cNvPr id="10" name="Picture 9">
            <a:extLst>
              <a:ext uri="{FF2B5EF4-FFF2-40B4-BE49-F238E27FC236}">
                <a16:creationId xmlns:a16="http://schemas.microsoft.com/office/drawing/2014/main" id="{FAD12F84-7277-4FDB-BC43-FD768A3DBCA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54" y="1623544"/>
            <a:ext cx="1646767" cy="164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251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55</a:t>
            </a:fld>
            <a:endParaRPr lang="en-US"/>
          </a:p>
        </p:txBody>
      </p:sp>
      <p:sp>
        <p:nvSpPr>
          <p:cNvPr id="8" name="Title 6">
            <a:extLst>
              <a:ext uri="{FF2B5EF4-FFF2-40B4-BE49-F238E27FC236}">
                <a16:creationId xmlns:a16="http://schemas.microsoft.com/office/drawing/2014/main" id="{DB9306AA-00AA-485A-9159-3817D725C67D}"/>
              </a:ext>
            </a:extLst>
          </p:cNvPr>
          <p:cNvSpPr>
            <a:spLocks noGrp="1"/>
          </p:cNvSpPr>
          <p:nvPr>
            <p:ph type="title"/>
          </p:nvPr>
        </p:nvSpPr>
        <p:spPr>
          <a:xfrm>
            <a:off x="838200" y="365125"/>
            <a:ext cx="10515600" cy="1325563"/>
          </a:xfrm>
        </p:spPr>
        <p:txBody>
          <a:bodyPr>
            <a:normAutofit/>
          </a:bodyPr>
          <a:lstStyle/>
          <a:p>
            <a:pPr algn="ctr"/>
            <a:r>
              <a:rPr lang="en-US" sz="3600" b="1" dirty="0">
                <a:latin typeface="+mn-lt"/>
              </a:rPr>
              <a:t>Ensure Development of New Approaches that Facilitate Efficient Study Design and Conduct</a:t>
            </a:r>
          </a:p>
        </p:txBody>
      </p:sp>
      <p:sp>
        <p:nvSpPr>
          <p:cNvPr id="11" name="Content Placeholder 8">
            <a:extLst>
              <a:ext uri="{FF2B5EF4-FFF2-40B4-BE49-F238E27FC236}">
                <a16:creationId xmlns:a16="http://schemas.microsoft.com/office/drawing/2014/main" id="{84A035AF-F207-4235-97A7-E45E245D1398}"/>
              </a:ext>
            </a:extLst>
          </p:cNvPr>
          <p:cNvSpPr>
            <a:spLocks noGrp="1"/>
          </p:cNvSpPr>
          <p:nvPr>
            <p:ph idx="1"/>
          </p:nvPr>
        </p:nvSpPr>
        <p:spPr>
          <a:xfrm>
            <a:off x="4659086" y="1825625"/>
            <a:ext cx="6694714" cy="4351338"/>
          </a:xfrm>
        </p:spPr>
        <p:txBody>
          <a:bodyPr/>
          <a:lstStyle/>
          <a:p>
            <a:pPr marL="285750" indent="-285750">
              <a:buFont typeface="Arial" panose="020B0604020202020204" pitchFamily="34" charset="0"/>
              <a:buChar char="•"/>
            </a:pPr>
            <a:r>
              <a:rPr lang="en-US" dirty="0"/>
              <a:t>Streamlined and harmonized processes that eliminate barriers to efficient research while ensuring needed safeguards</a:t>
            </a:r>
          </a:p>
          <a:p>
            <a:pPr marL="285750" indent="-285750">
              <a:buFont typeface="Arial" panose="020B0604020202020204" pitchFamily="34" charset="0"/>
              <a:buChar char="•"/>
            </a:pPr>
            <a:r>
              <a:rPr lang="en-US" dirty="0"/>
              <a:t>Systems for high quality and efficient ethics review and contracting</a:t>
            </a:r>
          </a:p>
          <a:p>
            <a:pPr marL="285750" indent="-285750">
              <a:buFont typeface="Arial" panose="020B0604020202020204" pitchFamily="34" charset="0"/>
              <a:buChar char="•"/>
            </a:pPr>
            <a:r>
              <a:rPr lang="en-US" dirty="0"/>
              <a:t>Development of approaches to assure the quality of research results that make better use of analytic approaches to increase efficiency</a:t>
            </a:r>
          </a:p>
          <a:p>
            <a:endParaRPr lang="en-US" dirty="0"/>
          </a:p>
        </p:txBody>
      </p:sp>
      <p:pic>
        <p:nvPicPr>
          <p:cNvPr id="12" name="Content Placeholder 6">
            <a:extLst>
              <a:ext uri="{FF2B5EF4-FFF2-40B4-BE49-F238E27FC236}">
                <a16:creationId xmlns:a16="http://schemas.microsoft.com/office/drawing/2014/main" id="{E2FF5F31-57D2-4A2D-A92D-6D419BD7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209" y="1720852"/>
            <a:ext cx="2816407" cy="410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388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56</a:t>
            </a:fld>
            <a:endParaRPr lang="en-US"/>
          </a:p>
        </p:txBody>
      </p:sp>
      <p:sp>
        <p:nvSpPr>
          <p:cNvPr id="7" name="Title 6">
            <a:extLst>
              <a:ext uri="{FF2B5EF4-FFF2-40B4-BE49-F238E27FC236}">
                <a16:creationId xmlns:a16="http://schemas.microsoft.com/office/drawing/2014/main" id="{E7ACA5C4-3A5E-46A6-83D3-9CF76C74206D}"/>
              </a:ext>
            </a:extLst>
          </p:cNvPr>
          <p:cNvSpPr>
            <a:spLocks noGrp="1"/>
          </p:cNvSpPr>
          <p:nvPr>
            <p:ph type="title"/>
          </p:nvPr>
        </p:nvSpPr>
        <p:spPr>
          <a:xfrm>
            <a:off x="838200" y="691693"/>
            <a:ext cx="10515600" cy="1278618"/>
          </a:xfrm>
        </p:spPr>
        <p:txBody>
          <a:bodyPr>
            <a:normAutofit/>
          </a:bodyPr>
          <a:lstStyle/>
          <a:p>
            <a:pPr marL="0" marR="0" lvl="0" indent="0" algn="l" defTabSz="457189"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7CBA"/>
                </a:solidFill>
                <a:effectLst/>
                <a:uLnTx/>
                <a:uFillTx/>
                <a:latin typeface="Calibri"/>
                <a:ea typeface="+mj-ea"/>
                <a:cs typeface="+mj-cs"/>
              </a:rPr>
              <a:t>‘</a:t>
            </a:r>
            <a:r>
              <a:rPr kumimoji="0" lang="en-US" altLang="en-US" sz="3600" b="1" i="0" u="none" strike="noStrike" kern="1200" cap="none" spc="0" normalizeH="0" baseline="0" noProof="0" dirty="0">
                <a:ln>
                  <a:noFill/>
                </a:ln>
                <a:effectLst/>
                <a:uLnTx/>
                <a:uFillTx/>
                <a:latin typeface="Calibri"/>
                <a:ea typeface="+mj-ea"/>
                <a:cs typeface="+mj-cs"/>
              </a:rPr>
              <a:t>Real-World’ Definitions (from FDA’s 2018 Framework)</a:t>
            </a:r>
          </a:p>
        </p:txBody>
      </p:sp>
      <p:graphicFrame>
        <p:nvGraphicFramePr>
          <p:cNvPr id="11" name="Content Placeholder 5">
            <a:extLst>
              <a:ext uri="{FF2B5EF4-FFF2-40B4-BE49-F238E27FC236}">
                <a16:creationId xmlns:a16="http://schemas.microsoft.com/office/drawing/2014/main" id="{8E4CC12C-3269-4AD4-99E0-F1DD5FA48A84}"/>
              </a:ext>
            </a:extLst>
          </p:cNvPr>
          <p:cNvGraphicFramePr>
            <a:graphicFrameLocks noGrp="1"/>
          </p:cNvGraphicFramePr>
          <p:nvPr>
            <p:ph idx="1"/>
            <p:extLst>
              <p:ext uri="{D42A27DB-BD31-4B8C-83A1-F6EECF244321}">
                <p14:modId xmlns:p14="http://schemas.microsoft.com/office/powerpoint/2010/main" val="468962972"/>
              </p:ext>
            </p:extLst>
          </p:nvPr>
        </p:nvGraphicFramePr>
        <p:xfrm>
          <a:off x="838200" y="1676400"/>
          <a:ext cx="10515600" cy="433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022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a:extLst>
              <a:ext uri="{FF2B5EF4-FFF2-40B4-BE49-F238E27FC236}">
                <a16:creationId xmlns:a16="http://schemas.microsoft.com/office/drawing/2014/main" id="{152EF299-626D-4F25-94D2-D64F9D2B4267}"/>
              </a:ext>
            </a:extLst>
          </p:cNvPr>
          <p:cNvSpPr>
            <a:spLocks noGrp="1" noChangeArrowheads="1"/>
          </p:cNvSpPr>
          <p:nvPr>
            <p:ph type="title"/>
          </p:nvPr>
        </p:nvSpPr>
        <p:spPr>
          <a:xfrm>
            <a:off x="414867" y="154518"/>
            <a:ext cx="10615084" cy="956733"/>
          </a:xfrm>
        </p:spPr>
        <p:txBody>
          <a:bodyPr/>
          <a:lstStyle/>
          <a:p>
            <a:r>
              <a:rPr lang="en-US" altLang="en-US" dirty="0"/>
              <a:t>Overview of Real-World Data and Study Design</a:t>
            </a:r>
          </a:p>
        </p:txBody>
      </p:sp>
      <p:sp>
        <p:nvSpPr>
          <p:cNvPr id="33" name="Rectangle 32">
            <a:extLst>
              <a:ext uri="{FF2B5EF4-FFF2-40B4-BE49-F238E27FC236}">
                <a16:creationId xmlns:a16="http://schemas.microsoft.com/office/drawing/2014/main" id="{85CE542E-82E8-4AAA-98E3-4FF1615A9E06}"/>
              </a:ext>
            </a:extLst>
          </p:cNvPr>
          <p:cNvSpPr/>
          <p:nvPr/>
        </p:nvSpPr>
        <p:spPr>
          <a:xfrm>
            <a:off x="291221" y="2059655"/>
            <a:ext cx="11620971" cy="3273523"/>
          </a:xfrm>
          <a:prstGeom prst="rect">
            <a:avLst/>
          </a:prstGeom>
          <a:gradFill flip="none" rotWithShape="1">
            <a:gsLst>
              <a:gs pos="43000">
                <a:schemeClr val="accent1">
                  <a:tint val="100000"/>
                  <a:shade val="100000"/>
                  <a:satMod val="130000"/>
                  <a:lumMod val="72000"/>
                </a:schemeClr>
              </a:gs>
              <a:gs pos="73000">
                <a:schemeClr val="bg2">
                  <a:lumMod val="90000"/>
                </a:schemeClr>
              </a:gs>
            </a:gsLst>
            <a:lin ang="10800000" scaled="1"/>
            <a:tileRect/>
          </a:gradFill>
          <a:ln>
            <a:noFill/>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F2E43CA4-2419-4F66-B0A0-7348D37B78B4}"/>
              </a:ext>
            </a:extLst>
          </p:cNvPr>
          <p:cNvSpPr txBox="1"/>
          <p:nvPr/>
        </p:nvSpPr>
        <p:spPr>
          <a:xfrm>
            <a:off x="2853268" y="1530984"/>
            <a:ext cx="2821285" cy="341632"/>
          </a:xfrm>
          <a:prstGeom prst="rect">
            <a:avLst/>
          </a:prstGeom>
          <a:noFill/>
        </p:spPr>
        <p:txBody>
          <a:bodyPr wrap="none" anchor="ctr">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97D"/>
                </a:solidFill>
                <a:effectLst/>
                <a:uLnTx/>
                <a:uFillTx/>
                <a:latin typeface="Calibri"/>
                <a:ea typeface="+mn-ea"/>
                <a:cs typeface="+mn-cs"/>
              </a:rPr>
              <a:t>Randomized/interventional</a:t>
            </a:r>
          </a:p>
        </p:txBody>
      </p:sp>
      <p:sp>
        <p:nvSpPr>
          <p:cNvPr id="35" name="TextBox 34">
            <a:extLst>
              <a:ext uri="{FF2B5EF4-FFF2-40B4-BE49-F238E27FC236}">
                <a16:creationId xmlns:a16="http://schemas.microsoft.com/office/drawing/2014/main" id="{8B2B1548-13EA-419F-BB8A-C4F8577DDE4B}"/>
              </a:ext>
            </a:extLst>
          </p:cNvPr>
          <p:cNvSpPr txBox="1"/>
          <p:nvPr/>
        </p:nvSpPr>
        <p:spPr>
          <a:xfrm>
            <a:off x="9747251" y="1307720"/>
            <a:ext cx="2169583" cy="590931"/>
          </a:xfrm>
          <a:prstGeom prst="rect">
            <a:avLst/>
          </a:prstGeom>
          <a:noFill/>
        </p:spPr>
        <p:txBody>
          <a:bodyPr anchor="b">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97D"/>
                </a:solidFill>
                <a:effectLst/>
                <a:uLnTx/>
                <a:uFillTx/>
                <a:latin typeface="Calibri"/>
                <a:ea typeface="+mn-ea"/>
                <a:cs typeface="+mn-cs"/>
              </a:rPr>
              <a:t>Non-randomized/ non-interventional</a:t>
            </a:r>
          </a:p>
        </p:txBody>
      </p:sp>
      <p:sp>
        <p:nvSpPr>
          <p:cNvPr id="36" name="TextBox 35">
            <a:extLst>
              <a:ext uri="{FF2B5EF4-FFF2-40B4-BE49-F238E27FC236}">
                <a16:creationId xmlns:a16="http://schemas.microsoft.com/office/drawing/2014/main" id="{71190E2B-38E2-4099-9C28-AEF56E366C67}"/>
              </a:ext>
            </a:extLst>
          </p:cNvPr>
          <p:cNvSpPr txBox="1"/>
          <p:nvPr/>
        </p:nvSpPr>
        <p:spPr>
          <a:xfrm>
            <a:off x="7698318" y="1311954"/>
            <a:ext cx="2010833" cy="590931"/>
          </a:xfrm>
          <a:prstGeom prst="rect">
            <a:avLst/>
          </a:prstGeom>
          <a:noFill/>
        </p:spPr>
        <p:txBody>
          <a:bodyPr anchor="b">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97D"/>
                </a:solidFill>
                <a:effectLst/>
                <a:uLnTx/>
                <a:uFillTx/>
                <a:latin typeface="Calibri"/>
                <a:ea typeface="+mn-ea"/>
                <a:cs typeface="+mn-cs"/>
              </a:rPr>
              <a:t>Non-randomized/ interventional </a:t>
            </a:r>
          </a:p>
        </p:txBody>
      </p:sp>
      <p:sp>
        <p:nvSpPr>
          <p:cNvPr id="54281" name="TextBox 22">
            <a:extLst>
              <a:ext uri="{FF2B5EF4-FFF2-40B4-BE49-F238E27FC236}">
                <a16:creationId xmlns:a16="http://schemas.microsoft.com/office/drawing/2014/main" id="{40E860CE-64FA-4618-9C32-73CFD3BDBCDC}"/>
              </a:ext>
            </a:extLst>
          </p:cNvPr>
          <p:cNvSpPr txBox="1">
            <a:spLocks noChangeArrowheads="1"/>
          </p:cNvSpPr>
          <p:nvPr/>
        </p:nvSpPr>
        <p:spPr bwMode="auto">
          <a:xfrm>
            <a:off x="9745134" y="4254501"/>
            <a:ext cx="2165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Case-control study</a:t>
            </a:r>
          </a:p>
        </p:txBody>
      </p:sp>
      <p:sp>
        <p:nvSpPr>
          <p:cNvPr id="54282" name="TextBox 18">
            <a:extLst>
              <a:ext uri="{FF2B5EF4-FFF2-40B4-BE49-F238E27FC236}">
                <a16:creationId xmlns:a16="http://schemas.microsoft.com/office/drawing/2014/main" id="{B224F0CC-63F0-4A4E-A126-B11E19F99DB7}"/>
              </a:ext>
            </a:extLst>
          </p:cNvPr>
          <p:cNvSpPr txBox="1">
            <a:spLocks noChangeArrowheads="1"/>
          </p:cNvSpPr>
          <p:nvPr/>
        </p:nvSpPr>
        <p:spPr bwMode="auto">
          <a:xfrm>
            <a:off x="625690" y="4264558"/>
            <a:ext cx="3253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Selected outcomes identified using EHR or claims data, data from digital health technologies, etc.</a:t>
            </a:r>
          </a:p>
        </p:txBody>
      </p:sp>
      <p:sp>
        <p:nvSpPr>
          <p:cNvPr id="54283" name="TextBox 16">
            <a:extLst>
              <a:ext uri="{FF2B5EF4-FFF2-40B4-BE49-F238E27FC236}">
                <a16:creationId xmlns:a16="http://schemas.microsoft.com/office/drawing/2014/main" id="{C847F1A9-8A4B-4EA2-86C1-AD8BD99104A5}"/>
              </a:ext>
            </a:extLst>
          </p:cNvPr>
          <p:cNvSpPr txBox="1">
            <a:spLocks noChangeArrowheads="1"/>
          </p:cNvSpPr>
          <p:nvPr/>
        </p:nvSpPr>
        <p:spPr bwMode="auto">
          <a:xfrm>
            <a:off x="625691" y="3062818"/>
            <a:ext cx="34780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RWD to support site selection</a:t>
            </a:r>
          </a:p>
        </p:txBody>
      </p:sp>
      <p:sp>
        <p:nvSpPr>
          <p:cNvPr id="54284" name="TextBox 17">
            <a:extLst>
              <a:ext uri="{FF2B5EF4-FFF2-40B4-BE49-F238E27FC236}">
                <a16:creationId xmlns:a16="http://schemas.microsoft.com/office/drawing/2014/main" id="{AF4BD308-D060-495A-BE45-D5BB036C05BB}"/>
              </a:ext>
            </a:extLst>
          </p:cNvPr>
          <p:cNvSpPr txBox="1">
            <a:spLocks noChangeArrowheads="1"/>
          </p:cNvSpPr>
          <p:nvPr/>
        </p:nvSpPr>
        <p:spPr bwMode="auto">
          <a:xfrm>
            <a:off x="625691" y="3562376"/>
            <a:ext cx="3535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RWD to assess enrollment criteria &amp; trial feasibility  </a:t>
            </a:r>
          </a:p>
        </p:txBody>
      </p:sp>
      <p:sp>
        <p:nvSpPr>
          <p:cNvPr id="54286" name="TextBox 45">
            <a:extLst>
              <a:ext uri="{FF2B5EF4-FFF2-40B4-BE49-F238E27FC236}">
                <a16:creationId xmlns:a16="http://schemas.microsoft.com/office/drawing/2014/main" id="{78A3942D-17FB-4C47-883F-44F730D19403}"/>
              </a:ext>
            </a:extLst>
          </p:cNvPr>
          <p:cNvSpPr txBox="1">
            <a:spLocks noChangeArrowheads="1"/>
          </p:cNvSpPr>
          <p:nvPr/>
        </p:nvSpPr>
        <p:spPr bwMode="auto">
          <a:xfrm>
            <a:off x="9696451" y="3062818"/>
            <a:ext cx="20933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Observational cohort study</a:t>
            </a:r>
          </a:p>
        </p:txBody>
      </p:sp>
      <p:sp>
        <p:nvSpPr>
          <p:cNvPr id="47" name="TextBox 46">
            <a:extLst>
              <a:ext uri="{FF2B5EF4-FFF2-40B4-BE49-F238E27FC236}">
                <a16:creationId xmlns:a16="http://schemas.microsoft.com/office/drawing/2014/main" id="{33862792-3891-4DE7-B12D-6465BDF60C15}"/>
              </a:ext>
            </a:extLst>
          </p:cNvPr>
          <p:cNvSpPr txBox="1"/>
          <p:nvPr/>
        </p:nvSpPr>
        <p:spPr>
          <a:xfrm>
            <a:off x="474487" y="2097618"/>
            <a:ext cx="3831186"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97D"/>
                </a:solidFill>
                <a:effectLst/>
                <a:uLnTx/>
                <a:uFillTx/>
                <a:latin typeface="Calibri"/>
                <a:ea typeface="+mn-ea"/>
                <a:cs typeface="+mn-cs"/>
              </a:rPr>
              <a:t>Traditional randomized trial,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97D"/>
                </a:solidFill>
                <a:effectLst/>
                <a:uLnTx/>
                <a:uFillTx/>
                <a:latin typeface="Calibri"/>
                <a:ea typeface="+mn-ea"/>
                <a:cs typeface="+mn-cs"/>
              </a:rPr>
              <a:t>using elements of RWD</a:t>
            </a:r>
          </a:p>
        </p:txBody>
      </p:sp>
      <p:sp>
        <p:nvSpPr>
          <p:cNvPr id="48" name="TextBox 47">
            <a:extLst>
              <a:ext uri="{FF2B5EF4-FFF2-40B4-BE49-F238E27FC236}">
                <a16:creationId xmlns:a16="http://schemas.microsoft.com/office/drawing/2014/main" id="{AC02070E-8D19-4547-AC9D-5E65953F7B36}"/>
              </a:ext>
            </a:extLst>
          </p:cNvPr>
          <p:cNvSpPr txBox="1"/>
          <p:nvPr/>
        </p:nvSpPr>
        <p:spPr>
          <a:xfrm>
            <a:off x="9683752" y="2097618"/>
            <a:ext cx="2076449" cy="646331"/>
          </a:xfrm>
          <a:prstGeom prst="rect">
            <a:avLst/>
          </a:prstGeom>
          <a:noFill/>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a:ea typeface="+mn-ea"/>
                <a:cs typeface="+mn-cs"/>
              </a:rPr>
              <a:t>Observational study</a:t>
            </a:r>
          </a:p>
        </p:txBody>
      </p:sp>
      <p:sp>
        <p:nvSpPr>
          <p:cNvPr id="49" name="TextBox 48">
            <a:extLst>
              <a:ext uri="{FF2B5EF4-FFF2-40B4-BE49-F238E27FC236}">
                <a16:creationId xmlns:a16="http://schemas.microsoft.com/office/drawing/2014/main" id="{6FF25C98-0D51-408F-AAB0-E6E29FB239AD}"/>
              </a:ext>
            </a:extLst>
          </p:cNvPr>
          <p:cNvSpPr txBox="1"/>
          <p:nvPr/>
        </p:nvSpPr>
        <p:spPr>
          <a:xfrm>
            <a:off x="4306797" y="2105202"/>
            <a:ext cx="3342524"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a:ea typeface="+mn-ea"/>
                <a:cs typeface="+mn-cs"/>
              </a:rPr>
              <a:t>Trials in clinical practice settings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a:ea typeface="+mn-ea"/>
                <a:cs typeface="+mn-cs"/>
              </a:rPr>
              <a:t>(“with pragmatic elements”)</a:t>
            </a:r>
          </a:p>
        </p:txBody>
      </p:sp>
      <p:sp>
        <p:nvSpPr>
          <p:cNvPr id="54290" name="TextBox 19">
            <a:extLst>
              <a:ext uri="{FF2B5EF4-FFF2-40B4-BE49-F238E27FC236}">
                <a16:creationId xmlns:a16="http://schemas.microsoft.com/office/drawing/2014/main" id="{39D44237-871C-4959-AEFF-E9BF53470CF4}"/>
              </a:ext>
            </a:extLst>
          </p:cNvPr>
          <p:cNvSpPr txBox="1">
            <a:spLocks noChangeArrowheads="1"/>
          </p:cNvSpPr>
          <p:nvPr/>
        </p:nvSpPr>
        <p:spPr bwMode="auto">
          <a:xfrm>
            <a:off x="4682068" y="3069167"/>
            <a:ext cx="28088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RCT using electronic case report forms or EHR or claims data, etc.</a:t>
            </a:r>
          </a:p>
        </p:txBody>
      </p:sp>
      <p:sp>
        <p:nvSpPr>
          <p:cNvPr id="54291" name="TextBox 21">
            <a:extLst>
              <a:ext uri="{FF2B5EF4-FFF2-40B4-BE49-F238E27FC236}">
                <a16:creationId xmlns:a16="http://schemas.microsoft.com/office/drawing/2014/main" id="{D8024A51-B5A3-42D2-877C-CB82E4064627}"/>
              </a:ext>
            </a:extLst>
          </p:cNvPr>
          <p:cNvSpPr txBox="1">
            <a:spLocks noChangeArrowheads="1"/>
          </p:cNvSpPr>
          <p:nvPr/>
        </p:nvSpPr>
        <p:spPr bwMode="auto">
          <a:xfrm>
            <a:off x="7728713" y="3069167"/>
            <a:ext cx="18118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Single-arm trial with RWD external control arm</a:t>
            </a:r>
          </a:p>
        </p:txBody>
      </p:sp>
      <p:cxnSp>
        <p:nvCxnSpPr>
          <p:cNvPr id="53" name="Straight Connector 52">
            <a:extLst>
              <a:ext uri="{FF2B5EF4-FFF2-40B4-BE49-F238E27FC236}">
                <a16:creationId xmlns:a16="http://schemas.microsoft.com/office/drawing/2014/main" id="{22D4839D-D78A-4E47-9D7B-CD14C214DB27}"/>
              </a:ext>
            </a:extLst>
          </p:cNvPr>
          <p:cNvCxnSpPr>
            <a:cxnSpLocks/>
          </p:cNvCxnSpPr>
          <p:nvPr/>
        </p:nvCxnSpPr>
        <p:spPr>
          <a:xfrm flipV="1">
            <a:off x="484718" y="2770583"/>
            <a:ext cx="3840480" cy="31002"/>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DF78CA1-9597-49C1-A2C0-E16B9340CE56}"/>
              </a:ext>
            </a:extLst>
          </p:cNvPr>
          <p:cNvCxnSpPr>
            <a:cxnSpLocks/>
          </p:cNvCxnSpPr>
          <p:nvPr/>
        </p:nvCxnSpPr>
        <p:spPr>
          <a:xfrm>
            <a:off x="4472414" y="2773759"/>
            <a:ext cx="3018778"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736FA45-D5E9-4443-A430-8D3844425A39}"/>
              </a:ext>
            </a:extLst>
          </p:cNvPr>
          <p:cNvCxnSpPr/>
          <p:nvPr/>
        </p:nvCxnSpPr>
        <p:spPr>
          <a:xfrm>
            <a:off x="9762067" y="2774951"/>
            <a:ext cx="1951567"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63" name="Flowchart: Merge 62">
            <a:extLst>
              <a:ext uri="{FF2B5EF4-FFF2-40B4-BE49-F238E27FC236}">
                <a16:creationId xmlns:a16="http://schemas.microsoft.com/office/drawing/2014/main" id="{AA8F5F9A-32DC-46A2-A218-9593F77EE31E}"/>
              </a:ext>
            </a:extLst>
          </p:cNvPr>
          <p:cNvSpPr/>
          <p:nvPr/>
        </p:nvSpPr>
        <p:spPr>
          <a:xfrm rot="5400000">
            <a:off x="5568951" y="209550"/>
            <a:ext cx="1066800" cy="11620500"/>
          </a:xfrm>
          <a:prstGeom prst="flowChartMerge">
            <a:avLst/>
          </a:prstGeom>
          <a:gradFill flip="none" rotWithShape="1">
            <a:gsLst>
              <a:gs pos="25000">
                <a:schemeClr val="tx2"/>
              </a:gs>
              <a:gs pos="55000">
                <a:schemeClr val="bg2">
                  <a:lumMod val="7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4" name="Straight Arrow Connector 63">
            <a:extLst>
              <a:ext uri="{FF2B5EF4-FFF2-40B4-BE49-F238E27FC236}">
                <a16:creationId xmlns:a16="http://schemas.microsoft.com/office/drawing/2014/main" id="{FB7DF527-1940-43BA-8F20-16256AB0A0DF}"/>
              </a:ext>
            </a:extLst>
          </p:cNvPr>
          <p:cNvCxnSpPr>
            <a:endCxn id="65" idx="3"/>
          </p:cNvCxnSpPr>
          <p:nvPr/>
        </p:nvCxnSpPr>
        <p:spPr>
          <a:xfrm flipV="1">
            <a:off x="3956583" y="6029217"/>
            <a:ext cx="7757813" cy="2593"/>
          </a:xfrm>
          <a:prstGeom prst="straightConnector1">
            <a:avLst/>
          </a:prstGeom>
          <a:ln>
            <a:tailEnd type="arrow" w="lg" len="lg"/>
          </a:ln>
          <a:effectLst>
            <a:glow rad="101600">
              <a:schemeClr val="accent1">
                <a:alpha val="24000"/>
              </a:schemeClr>
            </a:glow>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4297" name="TextBox 10">
            <a:extLst>
              <a:ext uri="{FF2B5EF4-FFF2-40B4-BE49-F238E27FC236}">
                <a16:creationId xmlns:a16="http://schemas.microsoft.com/office/drawing/2014/main" id="{CE98862E-892D-46D8-B3EE-DC2854B43DED}"/>
              </a:ext>
            </a:extLst>
          </p:cNvPr>
          <p:cNvSpPr txBox="1">
            <a:spLocks noChangeArrowheads="1"/>
          </p:cNvSpPr>
          <p:nvPr/>
        </p:nvSpPr>
        <p:spPr bwMode="auto">
          <a:xfrm>
            <a:off x="5829300" y="5782734"/>
            <a:ext cx="58843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ts val="1350"/>
              </a:spcBef>
              <a:buFont typeface="Arial" panose="020B0604020202020204" pitchFamily="34" charset="0"/>
              <a:buChar char="•"/>
              <a:defRPr b="1">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b="1">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b="1">
                <a:solidFill>
                  <a:schemeClr val="tx1"/>
                </a:solidFill>
                <a:latin typeface="Calibri" panose="020F0502020204030204" pitchFamily="34" charset="0"/>
              </a:defRPr>
            </a:lvl5pPr>
            <a:lvl6pPr marL="25146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6pPr>
            <a:lvl7pPr marL="29718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7pPr>
            <a:lvl8pPr marL="34290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8pPr>
            <a:lvl9pPr marL="3886200" indent="-228600" defTabSz="685800" fontAlgn="base">
              <a:spcBef>
                <a:spcPct val="20000"/>
              </a:spcBef>
              <a:spcAft>
                <a:spcPct val="0"/>
              </a:spcAft>
              <a:buFont typeface="Arial" panose="020B0604020202020204" pitchFamily="34" charset="0"/>
              <a:buChar char="»"/>
              <a:defRPr b="1">
                <a:solidFill>
                  <a:schemeClr val="tx1"/>
                </a:solidFill>
                <a:latin typeface="Calibri" panose="020F050202020403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Increasing reliance</a:t>
            </a:r>
            <a:r>
              <a:rPr kumimoji="0" lang="en-US" altLang="en-US" sz="20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US" alt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 RWD</a:t>
            </a:r>
          </a:p>
        </p:txBody>
      </p:sp>
      <p:sp>
        <p:nvSpPr>
          <p:cNvPr id="69" name="Right Brace 68">
            <a:extLst>
              <a:ext uri="{FF2B5EF4-FFF2-40B4-BE49-F238E27FC236}">
                <a16:creationId xmlns:a16="http://schemas.microsoft.com/office/drawing/2014/main" id="{90F8DE7C-3480-41F7-9475-8DC42A72784C}"/>
              </a:ext>
            </a:extLst>
          </p:cNvPr>
          <p:cNvSpPr/>
          <p:nvPr/>
        </p:nvSpPr>
        <p:spPr>
          <a:xfrm rot="16200000">
            <a:off x="3893609" y="-1768474"/>
            <a:ext cx="182033" cy="7363883"/>
          </a:xfrm>
          <a:prstGeom prst="rightBrace">
            <a:avLst>
              <a:gd name="adj1" fmla="val 112253"/>
              <a:gd name="adj2" fmla="val 50000"/>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Right Brace 69">
            <a:extLst>
              <a:ext uri="{FF2B5EF4-FFF2-40B4-BE49-F238E27FC236}">
                <a16:creationId xmlns:a16="http://schemas.microsoft.com/office/drawing/2014/main" id="{9F371FA5-4896-44D0-A2D1-9EB1D5A06765}"/>
              </a:ext>
            </a:extLst>
          </p:cNvPr>
          <p:cNvSpPr/>
          <p:nvPr/>
        </p:nvSpPr>
        <p:spPr>
          <a:xfrm rot="16200000">
            <a:off x="8602135" y="950384"/>
            <a:ext cx="184149" cy="1945217"/>
          </a:xfrm>
          <a:prstGeom prst="rightBrace">
            <a:avLst>
              <a:gd name="adj1" fmla="val 112253"/>
              <a:gd name="adj2" fmla="val 50000"/>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ight Brace 70">
            <a:extLst>
              <a:ext uri="{FF2B5EF4-FFF2-40B4-BE49-F238E27FC236}">
                <a16:creationId xmlns:a16="http://schemas.microsoft.com/office/drawing/2014/main" id="{A57AEB3B-86CB-4C79-B961-67361BC9CC6A}"/>
              </a:ext>
            </a:extLst>
          </p:cNvPr>
          <p:cNvSpPr/>
          <p:nvPr/>
        </p:nvSpPr>
        <p:spPr>
          <a:xfrm rot="16200000">
            <a:off x="10717742" y="841376"/>
            <a:ext cx="184151" cy="2159000"/>
          </a:xfrm>
          <a:prstGeom prst="rightBrace">
            <a:avLst>
              <a:gd name="adj1" fmla="val 112253"/>
              <a:gd name="adj2" fmla="val 50000"/>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B7A3A45-534E-48E0-8407-B7CBFF61CB74}"/>
              </a:ext>
            </a:extLst>
          </p:cNvPr>
          <p:cNvSpPr txBox="1"/>
          <p:nvPr/>
        </p:nvSpPr>
        <p:spPr>
          <a:xfrm>
            <a:off x="7667862" y="2083127"/>
            <a:ext cx="1960033"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a:ea typeface="+mn-ea"/>
                <a:cs typeface="+mn-cs"/>
              </a:rPr>
              <a:t>Externally controlled trial</a:t>
            </a:r>
          </a:p>
        </p:txBody>
      </p:sp>
      <p:cxnSp>
        <p:nvCxnSpPr>
          <p:cNvPr id="28" name="Straight Connector 27">
            <a:extLst>
              <a:ext uri="{FF2B5EF4-FFF2-40B4-BE49-F238E27FC236}">
                <a16:creationId xmlns:a16="http://schemas.microsoft.com/office/drawing/2014/main" id="{996E9E00-26D8-4BD7-BA22-D8B483DA46B5}"/>
              </a:ext>
            </a:extLst>
          </p:cNvPr>
          <p:cNvCxnSpPr/>
          <p:nvPr/>
        </p:nvCxnSpPr>
        <p:spPr>
          <a:xfrm>
            <a:off x="7672611" y="2773759"/>
            <a:ext cx="1951567"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DEC6081-2C76-4DFE-9FD8-3DBAAA6463EA}"/>
              </a:ext>
            </a:extLst>
          </p:cNvPr>
          <p:cNvSpPr txBox="1"/>
          <p:nvPr/>
        </p:nvSpPr>
        <p:spPr>
          <a:xfrm>
            <a:off x="291220" y="6279096"/>
            <a:ext cx="3304235" cy="369332"/>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Office of Med Policy Aug 2021</a:t>
            </a:r>
          </a:p>
        </p:txBody>
      </p:sp>
    </p:spTree>
    <p:extLst>
      <p:ext uri="{BB962C8B-B14F-4D97-AF65-F5344CB8AC3E}">
        <p14:creationId xmlns:p14="http://schemas.microsoft.com/office/powerpoint/2010/main" val="3222183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58</a:t>
            </a:fld>
            <a:endParaRPr lang="en-US"/>
          </a:p>
        </p:txBody>
      </p:sp>
      <p:sp>
        <p:nvSpPr>
          <p:cNvPr id="7" name="Title 6">
            <a:extLst>
              <a:ext uri="{FF2B5EF4-FFF2-40B4-BE49-F238E27FC236}">
                <a16:creationId xmlns:a16="http://schemas.microsoft.com/office/drawing/2014/main" id="{E7ACA5C4-3A5E-46A6-83D3-9CF76C74206D}"/>
              </a:ext>
            </a:extLst>
          </p:cNvPr>
          <p:cNvSpPr>
            <a:spLocks noGrp="1"/>
          </p:cNvSpPr>
          <p:nvPr>
            <p:ph type="title"/>
          </p:nvPr>
        </p:nvSpPr>
        <p:spPr>
          <a:xfrm>
            <a:off x="838200" y="931185"/>
            <a:ext cx="10515600" cy="1278618"/>
          </a:xfrm>
        </p:spPr>
        <p:txBody>
          <a:bodyPr>
            <a:normAutofit/>
          </a:bodyPr>
          <a:lstStyle/>
          <a:p>
            <a:pPr algn="ctr"/>
            <a:r>
              <a:rPr lang="en-US" altLang="en-US" sz="3600" b="1" dirty="0">
                <a:latin typeface="+mn-lt"/>
              </a:rPr>
              <a:t>Key Quality Considerations:</a:t>
            </a:r>
            <a:br>
              <a:rPr lang="en-US" altLang="en-US" sz="3600" b="1" dirty="0">
                <a:latin typeface="+mn-lt"/>
              </a:rPr>
            </a:br>
            <a:r>
              <a:rPr lang="en-US" altLang="en-US" sz="3600" b="1" dirty="0">
                <a:latin typeface="+mn-lt"/>
              </a:rPr>
              <a:t>FDA and EMA</a:t>
            </a:r>
            <a:endParaRPr lang="en-US" sz="3600" b="1" dirty="0">
              <a:latin typeface="+mn-lt"/>
            </a:endParaRPr>
          </a:p>
        </p:txBody>
      </p:sp>
      <p:sp>
        <p:nvSpPr>
          <p:cNvPr id="9" name="Content Placeholder 8">
            <a:extLst>
              <a:ext uri="{FF2B5EF4-FFF2-40B4-BE49-F238E27FC236}">
                <a16:creationId xmlns:a16="http://schemas.microsoft.com/office/drawing/2014/main" id="{26E09ED5-A6BA-4033-A40A-55E33A921A59}"/>
              </a:ext>
            </a:extLst>
          </p:cNvPr>
          <p:cNvSpPr>
            <a:spLocks noGrp="1"/>
          </p:cNvSpPr>
          <p:nvPr>
            <p:ph idx="1"/>
          </p:nvPr>
        </p:nvSpPr>
        <p:spPr>
          <a:xfrm>
            <a:off x="838200" y="2046514"/>
            <a:ext cx="4898571" cy="3788229"/>
          </a:xfrm>
        </p:spPr>
        <p:txBody>
          <a:bodyPr>
            <a:normAutofit fontScale="92500"/>
          </a:bodyPr>
          <a:lstStyle/>
          <a:p>
            <a:pPr>
              <a:spcBef>
                <a:spcPct val="0"/>
              </a:spcBef>
              <a:spcAft>
                <a:spcPts val="1200"/>
              </a:spcAft>
            </a:pPr>
            <a:r>
              <a:rPr lang="en-US" altLang="en-US" sz="2800" dirty="0"/>
              <a:t>Simply advocating the “highest level” of quality has little practical meaning in itself. </a:t>
            </a:r>
          </a:p>
          <a:p>
            <a:pPr>
              <a:spcBef>
                <a:spcPct val="0"/>
              </a:spcBef>
              <a:spcAft>
                <a:spcPts val="1200"/>
              </a:spcAft>
            </a:pPr>
            <a:r>
              <a:rPr lang="en-US" altLang="en-US" sz="2800" dirty="0"/>
              <a:t>The cost associated with incremental improvements in quality becomes ever higher as perfection is approached and becomes disproportionate to any additional benefit achieved. </a:t>
            </a:r>
          </a:p>
          <a:p>
            <a:endParaRPr lang="en-US" dirty="0"/>
          </a:p>
        </p:txBody>
      </p:sp>
      <p:pic>
        <p:nvPicPr>
          <p:cNvPr id="8" name="Picture 1">
            <a:extLst>
              <a:ext uri="{FF2B5EF4-FFF2-40B4-BE49-F238E27FC236}">
                <a16:creationId xmlns:a16="http://schemas.microsoft.com/office/drawing/2014/main" id="{98A8EE3D-CF4B-42E4-97CB-516980385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4372" y="2309413"/>
            <a:ext cx="6215742" cy="359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426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59</a:t>
            </a:fld>
            <a:endParaRPr lang="en-US"/>
          </a:p>
        </p:txBody>
      </p:sp>
      <p:sp>
        <p:nvSpPr>
          <p:cNvPr id="7" name="Title 6">
            <a:extLst>
              <a:ext uri="{FF2B5EF4-FFF2-40B4-BE49-F238E27FC236}">
                <a16:creationId xmlns:a16="http://schemas.microsoft.com/office/drawing/2014/main" id="{E7ACA5C4-3A5E-46A6-83D3-9CF76C74206D}"/>
              </a:ext>
            </a:extLst>
          </p:cNvPr>
          <p:cNvSpPr>
            <a:spLocks noGrp="1"/>
          </p:cNvSpPr>
          <p:nvPr>
            <p:ph type="title"/>
          </p:nvPr>
        </p:nvSpPr>
        <p:spPr>
          <a:xfrm>
            <a:off x="838200" y="691699"/>
            <a:ext cx="10515600" cy="1278618"/>
          </a:xfrm>
        </p:spPr>
        <p:txBody>
          <a:bodyPr>
            <a:normAutofit/>
          </a:bodyPr>
          <a:lstStyle/>
          <a:p>
            <a:pPr algn="ctr"/>
            <a:r>
              <a:rPr lang="en-US" altLang="en-US" sz="3600" b="1" dirty="0">
                <a:latin typeface="+mn-lt"/>
              </a:rPr>
              <a:t>Building Quality into Clinical Trials</a:t>
            </a:r>
            <a:endParaRPr lang="en-US" sz="3600" b="1" dirty="0">
              <a:latin typeface="+mn-lt"/>
            </a:endParaRPr>
          </a:p>
        </p:txBody>
      </p:sp>
      <p:sp>
        <p:nvSpPr>
          <p:cNvPr id="9" name="Content Placeholder 8">
            <a:extLst>
              <a:ext uri="{FF2B5EF4-FFF2-40B4-BE49-F238E27FC236}">
                <a16:creationId xmlns:a16="http://schemas.microsoft.com/office/drawing/2014/main" id="{26E09ED5-A6BA-4033-A40A-55E33A921A59}"/>
              </a:ext>
            </a:extLst>
          </p:cNvPr>
          <p:cNvSpPr>
            <a:spLocks noGrp="1"/>
          </p:cNvSpPr>
          <p:nvPr>
            <p:ph idx="1"/>
          </p:nvPr>
        </p:nvSpPr>
        <p:spPr>
          <a:xfrm>
            <a:off x="838200" y="2217511"/>
            <a:ext cx="10515600" cy="3791404"/>
          </a:xfrm>
        </p:spPr>
        <p:txBody>
          <a:bodyPr>
            <a:normAutofit/>
          </a:bodyPr>
          <a:lstStyle/>
          <a:p>
            <a:pPr eaLnBrk="1" hangingPunct="1"/>
            <a:r>
              <a:rPr lang="en-GB" altLang="en-US" dirty="0"/>
              <a:t>Quality cannot be monitored, audited, or inspected in retrospectively</a:t>
            </a:r>
            <a:endParaRPr lang="en-GB" altLang="en-US" sz="2000" dirty="0"/>
          </a:p>
          <a:p>
            <a:pPr eaLnBrk="1" hangingPunct="1"/>
            <a:r>
              <a:rPr lang="en-GB" altLang="en-US" dirty="0"/>
              <a:t>“The most important tool for ensuring human subject protection and high-quality data is a well-designed and articulated protocol.”</a:t>
            </a:r>
          </a:p>
          <a:p>
            <a:pPr eaLnBrk="1" hangingPunct="1">
              <a:buFont typeface="Symbol" pitchFamily="2" charset="2"/>
              <a:buNone/>
            </a:pPr>
            <a:r>
              <a:rPr lang="en-US" altLang="en-US" sz="2400" dirty="0"/>
              <a:t>		FDA Risk-based Monitoring Guidance (published August 2013)</a:t>
            </a:r>
            <a:endParaRPr lang="en-GB" altLang="en-US" sz="2000" dirty="0"/>
          </a:p>
          <a:p>
            <a:pPr eaLnBrk="1" hangingPunct="1"/>
            <a:r>
              <a:rPr lang="en-GB" altLang="en-US" dirty="0"/>
              <a:t>At the trial level, the protocol – or more appropriately the investigational plan --  is the blueprint for quality</a:t>
            </a:r>
          </a:p>
          <a:p>
            <a:endParaRPr lang="en-US" dirty="0"/>
          </a:p>
        </p:txBody>
      </p:sp>
    </p:spTree>
    <p:extLst>
      <p:ext uri="{BB962C8B-B14F-4D97-AF65-F5344CB8AC3E}">
        <p14:creationId xmlns:p14="http://schemas.microsoft.com/office/powerpoint/2010/main" val="218319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29AE-B5E7-267E-3B94-5439229CD1F8}"/>
              </a:ext>
            </a:extLst>
          </p:cNvPr>
          <p:cNvSpPr>
            <a:spLocks noGrp="1"/>
          </p:cNvSpPr>
          <p:nvPr>
            <p:ph type="title"/>
          </p:nvPr>
        </p:nvSpPr>
        <p:spPr>
          <a:xfrm>
            <a:off x="838199" y="901153"/>
            <a:ext cx="10515600" cy="1106323"/>
          </a:xfrm>
        </p:spPr>
        <p:txBody>
          <a:bodyPr>
            <a:normAutofit/>
          </a:bodyPr>
          <a:lstStyle/>
          <a:p>
            <a:pPr algn="ctr"/>
            <a:r>
              <a:rPr lang="en" sz="4000" b="1" dirty="0">
                <a:latin typeface="+mn-lt"/>
              </a:rPr>
              <a:t>FDA Mission</a:t>
            </a:r>
            <a:endParaRPr lang="en-US" sz="4000" dirty="0">
              <a:latin typeface="+mn-lt"/>
            </a:endParaRPr>
          </a:p>
        </p:txBody>
      </p:sp>
      <p:sp>
        <p:nvSpPr>
          <p:cNvPr id="3" name="Content Placeholder 2">
            <a:extLst>
              <a:ext uri="{FF2B5EF4-FFF2-40B4-BE49-F238E27FC236}">
                <a16:creationId xmlns:a16="http://schemas.microsoft.com/office/drawing/2014/main" id="{65041D5A-D24F-8FA3-CF9C-34E3E8217E79}"/>
              </a:ext>
            </a:extLst>
          </p:cNvPr>
          <p:cNvSpPr>
            <a:spLocks noGrp="1"/>
          </p:cNvSpPr>
          <p:nvPr>
            <p:ph idx="1"/>
          </p:nvPr>
        </p:nvSpPr>
        <p:spPr>
          <a:xfrm>
            <a:off x="838200" y="2007476"/>
            <a:ext cx="10515600" cy="4169487"/>
          </a:xfrm>
        </p:spPr>
        <p:txBody>
          <a:bodyPr/>
          <a:lstStyle/>
          <a:p>
            <a:pPr marL="0" indent="0">
              <a:lnSpc>
                <a:spcPct val="100000"/>
              </a:lnSpc>
              <a:buNone/>
            </a:pPr>
            <a:r>
              <a:rPr lang="en-US" dirty="0">
                <a:solidFill>
                  <a:srgbClr val="434343"/>
                </a:solidFill>
              </a:rPr>
              <a:t>FDA is responsible for </a:t>
            </a:r>
            <a:r>
              <a:rPr lang="en-US" u="sng" dirty="0">
                <a:solidFill>
                  <a:srgbClr val="434343"/>
                </a:solidFill>
              </a:rPr>
              <a:t>protecting the public health by </a:t>
            </a:r>
            <a:r>
              <a:rPr lang="en-US" u="sng" dirty="0">
                <a:solidFill>
                  <a:srgbClr val="43434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0"/>
                  </a:ext>
                </a:extLst>
              </a:rPr>
              <a:t>assuring</a:t>
            </a:r>
            <a:r>
              <a:rPr lang="en-US" u="sng" dirty="0">
                <a:solidFill>
                  <a:srgbClr val="434343"/>
                </a:solidFill>
              </a:rPr>
              <a:t> the safety, efficacy and security</a:t>
            </a:r>
            <a:r>
              <a:rPr lang="en-US" dirty="0">
                <a:solidFill>
                  <a:srgbClr val="434343"/>
                </a:solidFill>
              </a:rPr>
              <a:t> of human and veterinary drugs, biological products, medical devices, our nation’s food supply, cosmetics, and products that emit radiation.</a:t>
            </a: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lgn="r">
              <a:buNone/>
            </a:pPr>
            <a:r>
              <a:rPr lang="en-US" sz="2000" kern="0" dirty="0">
                <a:solidFill>
                  <a:srgbClr val="000000"/>
                </a:solidFill>
                <a:cs typeface="Arial"/>
                <a:sym typeface="Arial"/>
              </a:rPr>
              <a:t>https://</a:t>
            </a:r>
            <a:r>
              <a:rPr lang="en-US" sz="2000" kern="0" dirty="0" err="1">
                <a:solidFill>
                  <a:srgbClr val="000000"/>
                </a:solidFill>
                <a:cs typeface="Arial"/>
                <a:sym typeface="Arial"/>
              </a:rPr>
              <a:t>www.fda.gov</a:t>
            </a:r>
            <a:r>
              <a:rPr lang="en-US" sz="2000" kern="0" dirty="0">
                <a:solidFill>
                  <a:srgbClr val="000000"/>
                </a:solidFill>
                <a:cs typeface="Arial"/>
                <a:sym typeface="Arial"/>
              </a:rPr>
              <a:t>/about-</a:t>
            </a:r>
            <a:r>
              <a:rPr lang="en-US" sz="2000" kern="0" dirty="0" err="1">
                <a:solidFill>
                  <a:srgbClr val="000000"/>
                </a:solidFill>
                <a:cs typeface="Arial"/>
                <a:sym typeface="Arial"/>
              </a:rPr>
              <a:t>fda</a:t>
            </a:r>
            <a:r>
              <a:rPr lang="en-US" sz="2000" kern="0" dirty="0">
                <a:solidFill>
                  <a:srgbClr val="000000"/>
                </a:solidFill>
                <a:cs typeface="Arial"/>
                <a:sym typeface="Arial"/>
              </a:rPr>
              <a:t>/what-we-do</a:t>
            </a:r>
          </a:p>
          <a:p>
            <a:pPr marL="0" indent="0">
              <a:buNone/>
            </a:pPr>
            <a:endParaRPr lang="en-US" dirty="0"/>
          </a:p>
        </p:txBody>
      </p:sp>
      <p:sp>
        <p:nvSpPr>
          <p:cNvPr id="5" name="Footer Placeholder 4">
            <a:extLst>
              <a:ext uri="{FF2B5EF4-FFF2-40B4-BE49-F238E27FC236}">
                <a16:creationId xmlns:a16="http://schemas.microsoft.com/office/drawing/2014/main" id="{F214C28D-9637-3BC4-7620-9A632902F82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37855F23-95AD-DB24-F282-23980190EAC7}"/>
              </a:ext>
            </a:extLst>
          </p:cNvPr>
          <p:cNvSpPr>
            <a:spLocks noGrp="1"/>
          </p:cNvSpPr>
          <p:nvPr>
            <p:ph type="sldNum" sz="quarter" idx="12"/>
          </p:nvPr>
        </p:nvSpPr>
        <p:spPr/>
        <p:txBody>
          <a:bodyPr/>
          <a:lstStyle/>
          <a:p>
            <a:fld id="{39AFCD21-90AD-40C4-A763-E5D38A542DA3}" type="slidenum">
              <a:rPr lang="en-US" smtClean="0"/>
              <a:t>6</a:t>
            </a:fld>
            <a:endParaRPr lang="en-US"/>
          </a:p>
        </p:txBody>
      </p:sp>
    </p:spTree>
    <p:extLst>
      <p:ext uri="{BB962C8B-B14F-4D97-AF65-F5344CB8AC3E}">
        <p14:creationId xmlns:p14="http://schemas.microsoft.com/office/powerpoint/2010/main" val="1836860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60</a:t>
            </a:fld>
            <a:endParaRPr lang="en-US"/>
          </a:p>
        </p:txBody>
      </p:sp>
      <p:sp>
        <p:nvSpPr>
          <p:cNvPr id="7" name="Title 6">
            <a:extLst>
              <a:ext uri="{FF2B5EF4-FFF2-40B4-BE49-F238E27FC236}">
                <a16:creationId xmlns:a16="http://schemas.microsoft.com/office/drawing/2014/main" id="{E7ACA5C4-3A5E-46A6-83D3-9CF76C74206D}"/>
              </a:ext>
            </a:extLst>
          </p:cNvPr>
          <p:cNvSpPr>
            <a:spLocks noGrp="1"/>
          </p:cNvSpPr>
          <p:nvPr>
            <p:ph type="title"/>
          </p:nvPr>
        </p:nvSpPr>
        <p:spPr>
          <a:xfrm>
            <a:off x="838200" y="691699"/>
            <a:ext cx="10515600" cy="1278618"/>
          </a:xfrm>
        </p:spPr>
        <p:txBody>
          <a:bodyPr>
            <a:normAutofit/>
          </a:bodyPr>
          <a:lstStyle/>
          <a:p>
            <a:pPr algn="ctr"/>
            <a:r>
              <a:rPr lang="en-US" altLang="en-US" sz="3600" b="1" dirty="0">
                <a:latin typeface="+mn-lt"/>
              </a:rPr>
              <a:t>Key Considerations:  Complexity</a:t>
            </a:r>
            <a:endParaRPr lang="en-US" sz="3600" b="1" dirty="0">
              <a:latin typeface="+mn-lt"/>
            </a:endParaRPr>
          </a:p>
        </p:txBody>
      </p:sp>
      <p:sp>
        <p:nvSpPr>
          <p:cNvPr id="9" name="Content Placeholder 8">
            <a:extLst>
              <a:ext uri="{FF2B5EF4-FFF2-40B4-BE49-F238E27FC236}">
                <a16:creationId xmlns:a16="http://schemas.microsoft.com/office/drawing/2014/main" id="{26E09ED5-A6BA-4033-A40A-55E33A921A59}"/>
              </a:ext>
            </a:extLst>
          </p:cNvPr>
          <p:cNvSpPr>
            <a:spLocks noGrp="1"/>
          </p:cNvSpPr>
          <p:nvPr>
            <p:ph idx="1"/>
          </p:nvPr>
        </p:nvSpPr>
        <p:spPr>
          <a:xfrm>
            <a:off x="838200" y="1651453"/>
            <a:ext cx="10515600" cy="3791404"/>
          </a:xfrm>
        </p:spPr>
        <p:txBody>
          <a:bodyPr>
            <a:normAutofit fontScale="92500" lnSpcReduction="10000"/>
          </a:bodyPr>
          <a:lstStyle/>
          <a:p>
            <a:pPr>
              <a:spcBef>
                <a:spcPct val="0"/>
              </a:spcBef>
              <a:spcAft>
                <a:spcPts val="1200"/>
              </a:spcAft>
              <a:defRPr/>
            </a:pPr>
            <a:r>
              <a:rPr lang="en-US" dirty="0"/>
              <a:t>24.7% of procedures performed per phase-III protocol and 17.7% of all phase-II procedures per protocol were classified as "Noncore" in that they supported supplemental secondary, tertiary, and exploratory end points. </a:t>
            </a:r>
          </a:p>
          <a:p>
            <a:pPr>
              <a:spcBef>
                <a:spcPct val="0"/>
              </a:spcBef>
              <a:spcAft>
                <a:spcPts val="1200"/>
              </a:spcAft>
              <a:defRPr/>
            </a:pPr>
            <a:r>
              <a:rPr lang="en-US" dirty="0"/>
              <a:t>The total direct cost to perform Noncore procedures is conservatively estimated at $3.7 billion annually, not including the indirect costs associated with collecting and managing these data and the ethical costs of exposing study volunteers to unnecessary risks associated with conducting extraneous procedures.</a:t>
            </a:r>
          </a:p>
          <a:p>
            <a:pPr marL="0" indent="0">
              <a:spcBef>
                <a:spcPct val="0"/>
              </a:spcBef>
              <a:spcAft>
                <a:spcPts val="1200"/>
              </a:spcAft>
              <a:buNone/>
              <a:defRPr/>
            </a:pPr>
            <a:r>
              <a:rPr lang="en-US" sz="1800" dirty="0"/>
              <a:t>	Quantifying the Magnitude and Cost of Collecting Extraneous Protocol Data KA Getz et al. Am J </a:t>
            </a:r>
            <a:r>
              <a:rPr lang="en-US" sz="1800" dirty="0" err="1"/>
              <a:t>Ther</a:t>
            </a:r>
            <a:r>
              <a:rPr lang="en-US" sz="1800" dirty="0"/>
              <a:t> 22 (2), 	117-124. Mar-Apr 2015. </a:t>
            </a:r>
            <a:r>
              <a:rPr lang="en-US" sz="1800" u="sng" dirty="0">
                <a:hlinkClick r:id="rId2"/>
              </a:rPr>
              <a:t>more</a:t>
            </a:r>
            <a:endParaRPr lang="en-US" sz="1800" dirty="0"/>
          </a:p>
          <a:p>
            <a:endParaRPr lang="en-US" dirty="0"/>
          </a:p>
        </p:txBody>
      </p:sp>
      <p:sp>
        <p:nvSpPr>
          <p:cNvPr id="8" name="TextBox 7">
            <a:extLst>
              <a:ext uri="{FF2B5EF4-FFF2-40B4-BE49-F238E27FC236}">
                <a16:creationId xmlns:a16="http://schemas.microsoft.com/office/drawing/2014/main" id="{2032D87A-5E15-410A-B3A5-227AF51D6B55}"/>
              </a:ext>
            </a:extLst>
          </p:cNvPr>
          <p:cNvSpPr txBox="1"/>
          <p:nvPr/>
        </p:nvSpPr>
        <p:spPr>
          <a:xfrm>
            <a:off x="1992086" y="4942114"/>
            <a:ext cx="7920265" cy="120032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400" dirty="0"/>
              <a:t>ICH E6 R2:  The sponsor should ensure that all aspects of the trial are operationally feasible and should avoid unnecessary complexity, procedures, and data collection.</a:t>
            </a:r>
          </a:p>
        </p:txBody>
      </p:sp>
    </p:spTree>
    <p:extLst>
      <p:ext uri="{BB962C8B-B14F-4D97-AF65-F5344CB8AC3E}">
        <p14:creationId xmlns:p14="http://schemas.microsoft.com/office/powerpoint/2010/main" val="3584619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61</a:t>
            </a:fld>
            <a:endParaRPr lang="en-US"/>
          </a:p>
        </p:txBody>
      </p:sp>
      <p:pic>
        <p:nvPicPr>
          <p:cNvPr id="10" name="Picture 3">
            <a:extLst>
              <a:ext uri="{FF2B5EF4-FFF2-40B4-BE49-F238E27FC236}">
                <a16:creationId xmlns:a16="http://schemas.microsoft.com/office/drawing/2014/main" id="{5CF61DDB-98E5-40D0-AB4E-C74C3247E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83" t="13316" r="16876" b="5533"/>
          <a:stretch>
            <a:fillRect/>
          </a:stretch>
        </p:blipFill>
        <p:spPr bwMode="auto">
          <a:xfrm>
            <a:off x="1524001" y="681037"/>
            <a:ext cx="9134475" cy="539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966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62</a:t>
            </a:fld>
            <a:endParaRPr lang="en-US"/>
          </a:p>
        </p:txBody>
      </p:sp>
      <p:sp>
        <p:nvSpPr>
          <p:cNvPr id="7" name="Title 6">
            <a:extLst>
              <a:ext uri="{FF2B5EF4-FFF2-40B4-BE49-F238E27FC236}">
                <a16:creationId xmlns:a16="http://schemas.microsoft.com/office/drawing/2014/main" id="{E7ACA5C4-3A5E-46A6-83D3-9CF76C74206D}"/>
              </a:ext>
            </a:extLst>
          </p:cNvPr>
          <p:cNvSpPr>
            <a:spLocks noGrp="1"/>
          </p:cNvSpPr>
          <p:nvPr>
            <p:ph type="title"/>
          </p:nvPr>
        </p:nvSpPr>
        <p:spPr>
          <a:xfrm>
            <a:off x="838200" y="691699"/>
            <a:ext cx="10515600" cy="1278618"/>
          </a:xfrm>
        </p:spPr>
        <p:txBody>
          <a:bodyPr>
            <a:normAutofit/>
          </a:bodyPr>
          <a:lstStyle/>
          <a:p>
            <a:pPr algn="ctr"/>
            <a:r>
              <a:rPr lang="en-US" altLang="en-US" sz="3600" b="1" dirty="0">
                <a:latin typeface="+mn-lt"/>
              </a:rPr>
              <a:t>Re-Framing Quality</a:t>
            </a:r>
            <a:endParaRPr lang="en-US" sz="3600" b="1" dirty="0">
              <a:latin typeface="+mn-lt"/>
            </a:endParaRPr>
          </a:p>
        </p:txBody>
      </p:sp>
      <p:sp>
        <p:nvSpPr>
          <p:cNvPr id="9" name="Content Placeholder 8">
            <a:extLst>
              <a:ext uri="{FF2B5EF4-FFF2-40B4-BE49-F238E27FC236}">
                <a16:creationId xmlns:a16="http://schemas.microsoft.com/office/drawing/2014/main" id="{26E09ED5-A6BA-4033-A40A-55E33A921A59}"/>
              </a:ext>
            </a:extLst>
          </p:cNvPr>
          <p:cNvSpPr>
            <a:spLocks noGrp="1"/>
          </p:cNvSpPr>
          <p:nvPr>
            <p:ph idx="1"/>
          </p:nvPr>
        </p:nvSpPr>
        <p:spPr>
          <a:xfrm>
            <a:off x="533400" y="1970317"/>
            <a:ext cx="10820400" cy="3472540"/>
          </a:xfrm>
        </p:spPr>
        <p:txBody>
          <a:bodyPr>
            <a:normAutofit/>
          </a:bodyPr>
          <a:lstStyle/>
          <a:p>
            <a:pPr marL="0" lvl="2" indent="0" algn="ctr">
              <a:spcBef>
                <a:spcPts val="863"/>
              </a:spcBef>
              <a:buNone/>
            </a:pPr>
            <a:r>
              <a:rPr lang="en-US" altLang="en-US" sz="3600" dirty="0"/>
              <a:t>“Quality” is the absence of errors that</a:t>
            </a:r>
          </a:p>
          <a:p>
            <a:pPr marL="0" lvl="2" indent="0" algn="ctr">
              <a:spcBef>
                <a:spcPts val="863"/>
              </a:spcBef>
              <a:buNone/>
            </a:pPr>
            <a:r>
              <a:rPr lang="en-US" altLang="en-US" sz="3600" dirty="0"/>
              <a:t>matter </a:t>
            </a:r>
            <a:r>
              <a:rPr lang="en-US" altLang="en-US" sz="3600" u="sng" dirty="0"/>
              <a:t>to decision-making </a:t>
            </a:r>
          </a:p>
          <a:p>
            <a:pPr marL="0" lvl="2" indent="0" algn="ctr">
              <a:spcBef>
                <a:spcPts val="863"/>
              </a:spcBef>
              <a:buNone/>
            </a:pPr>
            <a:endParaRPr lang="en-US" altLang="en-US" sz="1200" dirty="0"/>
          </a:p>
          <a:p>
            <a:pPr marL="0" lvl="2" indent="0" algn="ctr">
              <a:spcBef>
                <a:spcPts val="863"/>
              </a:spcBef>
              <a:buNone/>
            </a:pPr>
            <a:r>
              <a:rPr lang="en-US" altLang="en-US" sz="2800" i="1" dirty="0"/>
              <a:t>i.e. errors that have a meaningful impact</a:t>
            </a:r>
          </a:p>
          <a:p>
            <a:pPr marL="0" lvl="2" indent="0" algn="ctr">
              <a:spcBef>
                <a:spcPts val="863"/>
              </a:spcBef>
              <a:buNone/>
            </a:pPr>
            <a:r>
              <a:rPr lang="en-US" altLang="en-US" sz="2800" i="1" dirty="0"/>
              <a:t>on the safety of trial participants </a:t>
            </a:r>
          </a:p>
          <a:p>
            <a:pPr marL="0" lvl="2" indent="0" algn="ctr">
              <a:spcBef>
                <a:spcPts val="863"/>
              </a:spcBef>
              <a:buNone/>
            </a:pPr>
            <a:r>
              <a:rPr lang="en-US" altLang="en-US" sz="2800" i="1" dirty="0"/>
              <a:t>or credibility of the results </a:t>
            </a:r>
          </a:p>
          <a:p>
            <a:pPr marL="0" lvl="2" indent="0" algn="ctr">
              <a:spcBef>
                <a:spcPts val="863"/>
              </a:spcBef>
              <a:buNone/>
            </a:pPr>
            <a:r>
              <a:rPr lang="en-US" altLang="en-US" sz="2800" i="1" dirty="0"/>
              <a:t>(and thereby the care of future patients and consumer)</a:t>
            </a:r>
            <a:endParaRPr lang="en-US" dirty="0"/>
          </a:p>
        </p:txBody>
      </p:sp>
    </p:spTree>
    <p:extLst>
      <p:ext uri="{BB962C8B-B14F-4D97-AF65-F5344CB8AC3E}">
        <p14:creationId xmlns:p14="http://schemas.microsoft.com/office/powerpoint/2010/main" val="3122246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A98BDC2-DFE6-3906-7655-D7B933E51045}"/>
              </a:ext>
            </a:extLst>
          </p:cNvPr>
          <p:cNvSpPr>
            <a:spLocks noGrp="1"/>
          </p:cNvSpPr>
          <p:nvPr>
            <p:ph type="ftr" sz="quarter" idx="11"/>
          </p:nvPr>
        </p:nvSpPr>
        <p:spPr/>
        <p:txBody>
          <a:bodyPr/>
          <a:lstStyle/>
          <a:p>
            <a:pPr algn="l"/>
            <a:r>
              <a:rPr lang="en-US" dirty="0"/>
              <a:t>FDA.gov</a:t>
            </a:r>
          </a:p>
        </p:txBody>
      </p:sp>
      <p:sp>
        <p:nvSpPr>
          <p:cNvPr id="6" name="Slide Number Placeholder 5">
            <a:extLst>
              <a:ext uri="{FF2B5EF4-FFF2-40B4-BE49-F238E27FC236}">
                <a16:creationId xmlns:a16="http://schemas.microsoft.com/office/drawing/2014/main" id="{AF3DD831-3DB3-C530-3497-E2D578A549CD}"/>
              </a:ext>
            </a:extLst>
          </p:cNvPr>
          <p:cNvSpPr>
            <a:spLocks noGrp="1"/>
          </p:cNvSpPr>
          <p:nvPr>
            <p:ph type="sldNum" sz="quarter" idx="12"/>
          </p:nvPr>
        </p:nvSpPr>
        <p:spPr/>
        <p:txBody>
          <a:bodyPr/>
          <a:lstStyle/>
          <a:p>
            <a:fld id="{39AFCD21-90AD-40C4-A763-E5D38A542DA3}" type="slidenum">
              <a:rPr lang="en-US" smtClean="0"/>
              <a:t>63</a:t>
            </a:fld>
            <a:endParaRPr lang="en-US"/>
          </a:p>
        </p:txBody>
      </p:sp>
      <p:pic>
        <p:nvPicPr>
          <p:cNvPr id="21" name="Picture 20">
            <a:extLst>
              <a:ext uri="{FF2B5EF4-FFF2-40B4-BE49-F238E27FC236}">
                <a16:creationId xmlns:a16="http://schemas.microsoft.com/office/drawing/2014/main" id="{AC602D07-0592-487F-A5FE-9538661D83DB}"/>
              </a:ext>
            </a:extLst>
          </p:cNvPr>
          <p:cNvPicPr>
            <a:picLocks noChangeAspect="1"/>
          </p:cNvPicPr>
          <p:nvPr/>
        </p:nvPicPr>
        <p:blipFill>
          <a:blip r:embed="rId2"/>
          <a:stretch>
            <a:fillRect/>
          </a:stretch>
        </p:blipFill>
        <p:spPr>
          <a:xfrm>
            <a:off x="1959430" y="381000"/>
            <a:ext cx="8160488" cy="6012991"/>
          </a:xfrm>
          <a:prstGeom prst="rect">
            <a:avLst/>
          </a:prstGeom>
        </p:spPr>
      </p:pic>
    </p:spTree>
    <p:extLst>
      <p:ext uri="{BB962C8B-B14F-4D97-AF65-F5344CB8AC3E}">
        <p14:creationId xmlns:p14="http://schemas.microsoft.com/office/powerpoint/2010/main" val="3027193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9FA59-CAD9-EB1E-EFF6-5503AE7BDEAA}"/>
              </a:ext>
            </a:extLst>
          </p:cNvPr>
          <p:cNvPicPr>
            <a:picLocks noChangeAspect="1"/>
          </p:cNvPicPr>
          <p:nvPr/>
        </p:nvPicPr>
        <p:blipFill>
          <a:blip r:embed="rId2"/>
          <a:stretch>
            <a:fillRect/>
          </a:stretch>
        </p:blipFill>
        <p:spPr>
          <a:xfrm>
            <a:off x="5936922" y="1450877"/>
            <a:ext cx="5963197" cy="4594214"/>
          </a:xfrm>
          <a:prstGeom prst="rect">
            <a:avLst/>
          </a:prstGeom>
        </p:spPr>
      </p:pic>
      <p:sp>
        <p:nvSpPr>
          <p:cNvPr id="2" name="Title 1">
            <a:extLst>
              <a:ext uri="{FF2B5EF4-FFF2-40B4-BE49-F238E27FC236}">
                <a16:creationId xmlns:a16="http://schemas.microsoft.com/office/drawing/2014/main" id="{0BD7F6EE-DC1E-6E73-043A-E3260A51BD4B}"/>
              </a:ext>
            </a:extLst>
          </p:cNvPr>
          <p:cNvSpPr>
            <a:spLocks noGrp="1"/>
          </p:cNvSpPr>
          <p:nvPr>
            <p:ph type="title"/>
          </p:nvPr>
        </p:nvSpPr>
        <p:spPr/>
        <p:txBody>
          <a:bodyPr>
            <a:normAutofit/>
          </a:bodyPr>
          <a:lstStyle/>
          <a:p>
            <a:pPr algn="ctr"/>
            <a:r>
              <a:rPr lang="en-US" sz="3600" b="1" dirty="0">
                <a:solidFill>
                  <a:prstClr val="black"/>
                </a:solidFill>
                <a:latin typeface="Calibri" panose="020F0502020204030204"/>
              </a:rPr>
              <a:t>Varying forms of misinformation </a:t>
            </a:r>
            <a:br>
              <a:rPr lang="en-US" sz="3600" b="1" dirty="0">
                <a:solidFill>
                  <a:prstClr val="black"/>
                </a:solidFill>
                <a:latin typeface="Calibri" panose="020F0502020204030204"/>
              </a:rPr>
            </a:br>
            <a:r>
              <a:rPr lang="en-US" sz="3600" b="1" dirty="0">
                <a:solidFill>
                  <a:prstClr val="black"/>
                </a:solidFill>
                <a:latin typeface="Calibri" panose="020F0502020204030204"/>
              </a:rPr>
              <a:t>carry different levels of threat </a:t>
            </a:r>
            <a:endParaRPr lang="en-US" sz="3600" dirty="0"/>
          </a:p>
        </p:txBody>
      </p:sp>
      <p:sp>
        <p:nvSpPr>
          <p:cNvPr id="3" name="Content Placeholder 2">
            <a:extLst>
              <a:ext uri="{FF2B5EF4-FFF2-40B4-BE49-F238E27FC236}">
                <a16:creationId xmlns:a16="http://schemas.microsoft.com/office/drawing/2014/main" id="{77664468-3FA9-4219-7120-8FC276C4BE20}"/>
              </a:ext>
            </a:extLst>
          </p:cNvPr>
          <p:cNvSpPr>
            <a:spLocks noGrp="1"/>
          </p:cNvSpPr>
          <p:nvPr>
            <p:ph idx="1"/>
          </p:nvPr>
        </p:nvSpPr>
        <p:spPr>
          <a:xfrm>
            <a:off x="838200" y="2659117"/>
            <a:ext cx="5257800" cy="2698808"/>
          </a:xfrm>
        </p:spPr>
        <p:txBody>
          <a:bodyPr>
            <a:normAutofit/>
          </a:bodyPr>
          <a:lstStyle/>
          <a:p>
            <a:pPr marL="0" indent="0" algn="ctr">
              <a:lnSpc>
                <a:spcPct val="100000"/>
              </a:lnSpc>
              <a:spcBef>
                <a:spcPts val="0"/>
              </a:spcBef>
              <a:buNone/>
              <a:defRPr/>
            </a:pPr>
            <a:r>
              <a:rPr lang="en-US" sz="2000" dirty="0">
                <a:solidFill>
                  <a:prstClr val="black"/>
                </a:solidFill>
              </a:rPr>
              <a:t>“Disinformation,” is intended to mislead and is disseminated with knowledge that those who succumb to it could be harmed</a:t>
            </a:r>
          </a:p>
          <a:p>
            <a:pPr marL="0" indent="0" algn="ctr">
              <a:lnSpc>
                <a:spcPct val="100000"/>
              </a:lnSpc>
              <a:spcBef>
                <a:spcPts val="0"/>
              </a:spcBef>
              <a:buNone/>
              <a:defRPr/>
            </a:pPr>
            <a:endParaRPr lang="en-US" sz="2000" dirty="0">
              <a:solidFill>
                <a:prstClr val="black"/>
              </a:solidFill>
            </a:endParaRPr>
          </a:p>
          <a:p>
            <a:pPr marL="0" indent="0" algn="ctr">
              <a:lnSpc>
                <a:spcPct val="100000"/>
              </a:lnSpc>
              <a:spcBef>
                <a:spcPts val="0"/>
              </a:spcBef>
              <a:buNone/>
              <a:defRPr/>
            </a:pPr>
            <a:r>
              <a:rPr lang="en-US" sz="2000" dirty="0">
                <a:solidFill>
                  <a:prstClr val="black"/>
                </a:solidFill>
              </a:rPr>
              <a:t>“</a:t>
            </a:r>
            <a:r>
              <a:rPr lang="en-US" sz="2000" dirty="0" err="1">
                <a:solidFill>
                  <a:prstClr val="black"/>
                </a:solidFill>
              </a:rPr>
              <a:t>Malinformation</a:t>
            </a:r>
            <a:r>
              <a:rPr lang="en-US" sz="2000" dirty="0">
                <a:solidFill>
                  <a:prstClr val="black"/>
                </a:solidFill>
              </a:rPr>
              <a:t>” is which represents a purposeful effort to harm others directly by spreading incorrect information. </a:t>
            </a:r>
          </a:p>
        </p:txBody>
      </p:sp>
      <p:sp>
        <p:nvSpPr>
          <p:cNvPr id="5" name="Footer Placeholder 4">
            <a:extLst>
              <a:ext uri="{FF2B5EF4-FFF2-40B4-BE49-F238E27FC236}">
                <a16:creationId xmlns:a16="http://schemas.microsoft.com/office/drawing/2014/main" id="{C3542B01-F593-A2FF-F286-43097F3A8C48}"/>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6B25D354-4BBF-309D-363A-268FAA705785}"/>
              </a:ext>
            </a:extLst>
          </p:cNvPr>
          <p:cNvSpPr>
            <a:spLocks noGrp="1"/>
          </p:cNvSpPr>
          <p:nvPr>
            <p:ph type="sldNum" sz="quarter" idx="12"/>
          </p:nvPr>
        </p:nvSpPr>
        <p:spPr/>
        <p:txBody>
          <a:bodyPr/>
          <a:lstStyle/>
          <a:p>
            <a:fld id="{39AFCD21-90AD-40C4-A763-E5D38A542DA3}" type="slidenum">
              <a:rPr lang="en-US" smtClean="0"/>
              <a:t>64</a:t>
            </a:fld>
            <a:endParaRPr lang="en-US"/>
          </a:p>
        </p:txBody>
      </p:sp>
      <p:sp>
        <p:nvSpPr>
          <p:cNvPr id="8" name="Rectangle 7">
            <a:extLst>
              <a:ext uri="{FF2B5EF4-FFF2-40B4-BE49-F238E27FC236}">
                <a16:creationId xmlns:a16="http://schemas.microsoft.com/office/drawing/2014/main" id="{1FA346A3-CC7A-73C4-7C4E-B1ACC6E091A5}"/>
              </a:ext>
            </a:extLst>
          </p:cNvPr>
          <p:cNvSpPr/>
          <p:nvPr/>
        </p:nvSpPr>
        <p:spPr>
          <a:xfrm>
            <a:off x="712295" y="5852172"/>
            <a:ext cx="703383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https://flowersforsocrates.com/2018/08/12/disinformation-misinformation-malinformation-involves-framing/</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464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1D2EBAD-43C9-FF4D-57C2-07DD815C0130}"/>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F0468DA6-5094-1C33-02CC-8D3E12507C6F}"/>
              </a:ext>
            </a:extLst>
          </p:cNvPr>
          <p:cNvSpPr>
            <a:spLocks noGrp="1"/>
          </p:cNvSpPr>
          <p:nvPr>
            <p:ph type="sldNum" sz="quarter" idx="12"/>
          </p:nvPr>
        </p:nvSpPr>
        <p:spPr/>
        <p:txBody>
          <a:bodyPr/>
          <a:lstStyle/>
          <a:p>
            <a:fld id="{39AFCD21-90AD-40C4-A763-E5D38A542DA3}" type="slidenum">
              <a:rPr lang="en-US" smtClean="0"/>
              <a:t>65</a:t>
            </a:fld>
            <a:endParaRPr lang="en-US"/>
          </a:p>
        </p:txBody>
      </p:sp>
      <p:pic>
        <p:nvPicPr>
          <p:cNvPr id="7" name="Picture 6">
            <a:extLst>
              <a:ext uri="{FF2B5EF4-FFF2-40B4-BE49-F238E27FC236}">
                <a16:creationId xmlns:a16="http://schemas.microsoft.com/office/drawing/2014/main" id="{10988030-7E53-3F33-9048-CFFC34F5A941}"/>
              </a:ext>
            </a:extLst>
          </p:cNvPr>
          <p:cNvPicPr>
            <a:picLocks noChangeAspect="1"/>
          </p:cNvPicPr>
          <p:nvPr/>
        </p:nvPicPr>
        <p:blipFill>
          <a:blip r:embed="rId2"/>
          <a:stretch>
            <a:fillRect/>
          </a:stretch>
        </p:blipFill>
        <p:spPr>
          <a:xfrm>
            <a:off x="3630594" y="434866"/>
            <a:ext cx="4930811" cy="5619093"/>
          </a:xfrm>
          <a:prstGeom prst="rect">
            <a:avLst/>
          </a:prstGeom>
        </p:spPr>
      </p:pic>
    </p:spTree>
    <p:extLst>
      <p:ext uri="{BB962C8B-B14F-4D97-AF65-F5344CB8AC3E}">
        <p14:creationId xmlns:p14="http://schemas.microsoft.com/office/powerpoint/2010/main" val="1085239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D451F5-F142-8622-E93E-D1CAC79DE7A2}"/>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DD463EC4-5D5A-AE7A-A58A-235C9B24E5B0}"/>
              </a:ext>
            </a:extLst>
          </p:cNvPr>
          <p:cNvSpPr>
            <a:spLocks noGrp="1"/>
          </p:cNvSpPr>
          <p:nvPr>
            <p:ph type="sldNum" sz="quarter" idx="12"/>
          </p:nvPr>
        </p:nvSpPr>
        <p:spPr/>
        <p:txBody>
          <a:bodyPr/>
          <a:lstStyle/>
          <a:p>
            <a:fld id="{39AFCD21-90AD-40C4-A763-E5D38A542DA3}" type="slidenum">
              <a:rPr lang="en-US" smtClean="0"/>
              <a:t>66</a:t>
            </a:fld>
            <a:endParaRPr lang="en-US"/>
          </a:p>
        </p:txBody>
      </p:sp>
      <p:pic>
        <p:nvPicPr>
          <p:cNvPr id="7" name="Picture 6">
            <a:extLst>
              <a:ext uri="{FF2B5EF4-FFF2-40B4-BE49-F238E27FC236}">
                <a16:creationId xmlns:a16="http://schemas.microsoft.com/office/drawing/2014/main" id="{8628F3F2-02E0-8D8D-7609-24967EE1B889}"/>
              </a:ext>
            </a:extLst>
          </p:cNvPr>
          <p:cNvPicPr>
            <a:picLocks noChangeAspect="1"/>
          </p:cNvPicPr>
          <p:nvPr/>
        </p:nvPicPr>
        <p:blipFill>
          <a:blip r:embed="rId2"/>
          <a:stretch>
            <a:fillRect/>
          </a:stretch>
        </p:blipFill>
        <p:spPr>
          <a:xfrm>
            <a:off x="3892550" y="224221"/>
            <a:ext cx="4406900" cy="5842000"/>
          </a:xfrm>
          <a:prstGeom prst="rect">
            <a:avLst/>
          </a:prstGeom>
        </p:spPr>
      </p:pic>
    </p:spTree>
    <p:extLst>
      <p:ext uri="{BB962C8B-B14F-4D97-AF65-F5344CB8AC3E}">
        <p14:creationId xmlns:p14="http://schemas.microsoft.com/office/powerpoint/2010/main" val="2656307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D73A-70A5-5140-840C-E5254D6C305C}"/>
              </a:ext>
            </a:extLst>
          </p:cNvPr>
          <p:cNvSpPr>
            <a:spLocks noGrp="1"/>
          </p:cNvSpPr>
          <p:nvPr>
            <p:ph type="title"/>
          </p:nvPr>
        </p:nvSpPr>
        <p:spPr>
          <a:xfrm>
            <a:off x="838199" y="674917"/>
            <a:ext cx="10515600" cy="1342345"/>
          </a:xfrm>
        </p:spPr>
        <p:txBody>
          <a:bodyPr>
            <a:normAutofit/>
          </a:bodyPr>
          <a:lstStyle/>
          <a:p>
            <a:pPr algn="ctr"/>
            <a:r>
              <a:rPr lang="en-US" sz="3600" b="1" dirty="0">
                <a:latin typeface="+mn-lt"/>
              </a:rPr>
              <a:t>Misinformation</a:t>
            </a:r>
          </a:p>
        </p:txBody>
      </p:sp>
      <p:sp>
        <p:nvSpPr>
          <p:cNvPr id="3" name="Content Placeholder 2">
            <a:extLst>
              <a:ext uri="{FF2B5EF4-FFF2-40B4-BE49-F238E27FC236}">
                <a16:creationId xmlns:a16="http://schemas.microsoft.com/office/drawing/2014/main" id="{238DE220-6A35-7E41-8D60-66BD4B554F94}"/>
              </a:ext>
            </a:extLst>
          </p:cNvPr>
          <p:cNvSpPr>
            <a:spLocks noGrp="1"/>
          </p:cNvSpPr>
          <p:nvPr>
            <p:ph idx="1"/>
          </p:nvPr>
        </p:nvSpPr>
        <p:spPr>
          <a:xfrm>
            <a:off x="922282" y="1915339"/>
            <a:ext cx="10515600" cy="4351338"/>
          </a:xfrm>
        </p:spPr>
        <p:txBody>
          <a:bodyPr/>
          <a:lstStyle/>
          <a:p>
            <a:r>
              <a:rPr lang="en-US" dirty="0"/>
              <a:t>Call attention to the problem</a:t>
            </a:r>
          </a:p>
          <a:p>
            <a:r>
              <a:rPr lang="en-US" dirty="0"/>
              <a:t>Elevate and repeat reliable, truthful information</a:t>
            </a:r>
          </a:p>
          <a:p>
            <a:r>
              <a:rPr lang="en-US" dirty="0"/>
              <a:t>Identify disinformation and actively oppose/remove it</a:t>
            </a:r>
          </a:p>
          <a:p>
            <a:r>
              <a:rPr lang="en-US" dirty="0"/>
              <a:t>Welcome debate in the vast middle ground of legitimate opinions</a:t>
            </a:r>
          </a:p>
          <a:p>
            <a:r>
              <a:rPr lang="en-US" dirty="0"/>
              <a:t>Activate societal institutions that are currently passive</a:t>
            </a:r>
          </a:p>
          <a:p>
            <a:pPr lvl="1"/>
            <a:r>
              <a:rPr lang="en-US" dirty="0"/>
              <a:t>Universities and academic medical centers</a:t>
            </a:r>
          </a:p>
          <a:p>
            <a:pPr lvl="1"/>
            <a:r>
              <a:rPr lang="en-US" dirty="0"/>
              <a:t>Community college systems</a:t>
            </a:r>
          </a:p>
          <a:p>
            <a:pPr lvl="1"/>
            <a:r>
              <a:rPr lang="en-US" dirty="0"/>
              <a:t>Health systems</a:t>
            </a:r>
          </a:p>
          <a:p>
            <a:pPr lvl="1"/>
            <a:r>
              <a:rPr lang="en-US" dirty="0"/>
              <a:t>Professional societies </a:t>
            </a:r>
          </a:p>
        </p:txBody>
      </p:sp>
      <p:sp>
        <p:nvSpPr>
          <p:cNvPr id="4" name="Footer Placeholder 3">
            <a:extLst>
              <a:ext uri="{FF2B5EF4-FFF2-40B4-BE49-F238E27FC236}">
                <a16:creationId xmlns:a16="http://schemas.microsoft.com/office/drawing/2014/main" id="{2A87A117-B5BF-4442-B22E-F9A86650D52B}"/>
              </a:ext>
            </a:extLst>
          </p:cNvPr>
          <p:cNvSpPr>
            <a:spLocks noGrp="1"/>
          </p:cNvSpPr>
          <p:nvPr>
            <p:ph type="ftr" sz="quarter" idx="11"/>
          </p:nvPr>
        </p:nvSpPr>
        <p:spPr/>
        <p:txBody>
          <a:bodyPr/>
          <a:lstStyle/>
          <a:p>
            <a:pPr algn="l"/>
            <a:r>
              <a:rPr lang="en-US"/>
              <a:t>FDA.gov</a:t>
            </a:r>
            <a:endParaRPr lang="en-US" dirty="0"/>
          </a:p>
        </p:txBody>
      </p:sp>
      <p:sp>
        <p:nvSpPr>
          <p:cNvPr id="5" name="Slide Number Placeholder 4">
            <a:extLst>
              <a:ext uri="{FF2B5EF4-FFF2-40B4-BE49-F238E27FC236}">
                <a16:creationId xmlns:a16="http://schemas.microsoft.com/office/drawing/2014/main" id="{44C50376-D345-CB4A-BE09-71DF3E2F6B1A}"/>
              </a:ext>
            </a:extLst>
          </p:cNvPr>
          <p:cNvSpPr>
            <a:spLocks noGrp="1"/>
          </p:cNvSpPr>
          <p:nvPr>
            <p:ph type="sldNum" sz="quarter" idx="12"/>
          </p:nvPr>
        </p:nvSpPr>
        <p:spPr/>
        <p:txBody>
          <a:bodyPr/>
          <a:lstStyle/>
          <a:p>
            <a:fld id="{39AFCD21-90AD-40C4-A763-E5D38A542DA3}" type="slidenum">
              <a:rPr lang="en-US" smtClean="0"/>
              <a:t>67</a:t>
            </a:fld>
            <a:endParaRPr lang="en-US"/>
          </a:p>
        </p:txBody>
      </p:sp>
    </p:spTree>
    <p:extLst>
      <p:ext uri="{BB962C8B-B14F-4D97-AF65-F5344CB8AC3E}">
        <p14:creationId xmlns:p14="http://schemas.microsoft.com/office/powerpoint/2010/main" val="1932317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78909F-D1EF-D645-E9CC-B9E0D0CAB7A1}"/>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49E5960E-62CB-FD82-5C10-EFA16814D9BF}"/>
              </a:ext>
            </a:extLst>
          </p:cNvPr>
          <p:cNvSpPr>
            <a:spLocks noGrp="1"/>
          </p:cNvSpPr>
          <p:nvPr>
            <p:ph type="sldNum" sz="quarter" idx="12"/>
          </p:nvPr>
        </p:nvSpPr>
        <p:spPr/>
        <p:txBody>
          <a:bodyPr/>
          <a:lstStyle/>
          <a:p>
            <a:fld id="{39AFCD21-90AD-40C4-A763-E5D38A542DA3}" type="slidenum">
              <a:rPr lang="en-US" smtClean="0"/>
              <a:t>68</a:t>
            </a:fld>
            <a:endParaRPr lang="en-US"/>
          </a:p>
        </p:txBody>
      </p:sp>
      <p:pic>
        <p:nvPicPr>
          <p:cNvPr id="7" name="Picture 6">
            <a:extLst>
              <a:ext uri="{FF2B5EF4-FFF2-40B4-BE49-F238E27FC236}">
                <a16:creationId xmlns:a16="http://schemas.microsoft.com/office/drawing/2014/main" id="{00EF12F5-AE8E-8DF3-B89C-7A82C9554DF7}"/>
              </a:ext>
            </a:extLst>
          </p:cNvPr>
          <p:cNvPicPr>
            <a:picLocks noChangeAspect="1"/>
          </p:cNvPicPr>
          <p:nvPr/>
        </p:nvPicPr>
        <p:blipFill>
          <a:blip r:embed="rId2"/>
          <a:stretch>
            <a:fillRect/>
          </a:stretch>
        </p:blipFill>
        <p:spPr>
          <a:xfrm>
            <a:off x="3589021" y="422750"/>
            <a:ext cx="5013957" cy="5571066"/>
          </a:xfrm>
          <a:prstGeom prst="rect">
            <a:avLst/>
          </a:prstGeom>
        </p:spPr>
      </p:pic>
    </p:spTree>
    <p:extLst>
      <p:ext uri="{BB962C8B-B14F-4D97-AF65-F5344CB8AC3E}">
        <p14:creationId xmlns:p14="http://schemas.microsoft.com/office/powerpoint/2010/main" val="2057453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pic>
        <p:nvPicPr>
          <p:cNvPr id="1684" name="Google Shape;1684;p76"/>
          <p:cNvPicPr preferRelativeResize="0"/>
          <p:nvPr/>
        </p:nvPicPr>
        <p:blipFill rotWithShape="1">
          <a:blip r:embed="rId3">
            <a:alphaModFix/>
          </a:blip>
          <a:srcRect/>
          <a:stretch/>
        </p:blipFill>
        <p:spPr>
          <a:xfrm>
            <a:off x="0" y="989622"/>
            <a:ext cx="12192000" cy="4878756"/>
          </a:xfrm>
          <a:prstGeom prst="rect">
            <a:avLst/>
          </a:prstGeom>
          <a:noFill/>
          <a:ln>
            <a:noFill/>
          </a:ln>
        </p:spPr>
      </p:pic>
      <p:sp>
        <p:nvSpPr>
          <p:cNvPr id="3" name="Footer Placeholder 4">
            <a:extLst>
              <a:ext uri="{FF2B5EF4-FFF2-40B4-BE49-F238E27FC236}">
                <a16:creationId xmlns:a16="http://schemas.microsoft.com/office/drawing/2014/main" id="{79FCD4CD-5D58-4C5A-88D6-DD2C55C4AE9E}"/>
              </a:ext>
            </a:extLst>
          </p:cNvPr>
          <p:cNvSpPr>
            <a:spLocks noGrp="1"/>
          </p:cNvSpPr>
          <p:nvPr>
            <p:ph type="ftr" sz="quarter" idx="11"/>
          </p:nvPr>
        </p:nvSpPr>
        <p:spPr>
          <a:xfrm>
            <a:off x="838200" y="6356350"/>
            <a:ext cx="1482969" cy="365125"/>
          </a:xfrm>
        </p:spPr>
        <p:txBody>
          <a:bodyPr/>
          <a:lstStyle/>
          <a:p>
            <a:pPr algn="l"/>
            <a:r>
              <a:rPr lang="en-US" dirty="0"/>
              <a:t>FDA.gov</a:t>
            </a:r>
          </a:p>
        </p:txBody>
      </p:sp>
      <p:sp>
        <p:nvSpPr>
          <p:cNvPr id="4" name="Slide Number Placeholder 5">
            <a:extLst>
              <a:ext uri="{FF2B5EF4-FFF2-40B4-BE49-F238E27FC236}">
                <a16:creationId xmlns:a16="http://schemas.microsoft.com/office/drawing/2014/main" id="{DAC39D25-9C4F-4937-A584-0367F2B53E38}"/>
              </a:ext>
            </a:extLst>
          </p:cNvPr>
          <p:cNvSpPr>
            <a:spLocks noGrp="1"/>
          </p:cNvSpPr>
          <p:nvPr>
            <p:ph type="sldNum" sz="quarter" idx="12"/>
          </p:nvPr>
        </p:nvSpPr>
        <p:spPr>
          <a:xfrm>
            <a:off x="9870830" y="6356350"/>
            <a:ext cx="1482969" cy="365125"/>
          </a:xfrm>
        </p:spPr>
        <p:txBody>
          <a:bodyPr/>
          <a:lstStyle/>
          <a:p>
            <a:fld id="{39AFCD21-90AD-40C4-A763-E5D38A542DA3}" type="slidenum">
              <a:rPr lang="en-US" smtClean="0"/>
              <a:t>69</a:t>
            </a:fld>
            <a:endParaRPr lang="en-US" dirty="0"/>
          </a:p>
        </p:txBody>
      </p:sp>
    </p:spTree>
    <p:extLst>
      <p:ext uri="{BB962C8B-B14F-4D97-AF65-F5344CB8AC3E}">
        <p14:creationId xmlns:p14="http://schemas.microsoft.com/office/powerpoint/2010/main" val="2899766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29AE-B5E7-267E-3B94-5439229CD1F8}"/>
              </a:ext>
            </a:extLst>
          </p:cNvPr>
          <p:cNvSpPr>
            <a:spLocks noGrp="1"/>
          </p:cNvSpPr>
          <p:nvPr>
            <p:ph type="title"/>
          </p:nvPr>
        </p:nvSpPr>
        <p:spPr>
          <a:xfrm>
            <a:off x="838199" y="901153"/>
            <a:ext cx="10515600" cy="1106323"/>
          </a:xfrm>
        </p:spPr>
        <p:txBody>
          <a:bodyPr>
            <a:normAutofit/>
          </a:bodyPr>
          <a:lstStyle/>
          <a:p>
            <a:pPr algn="ctr"/>
            <a:r>
              <a:rPr lang="en" sz="4000" b="1" dirty="0">
                <a:latin typeface="+mn-lt"/>
              </a:rPr>
              <a:t>FDA Mission</a:t>
            </a:r>
            <a:endParaRPr lang="en-US" sz="4000" dirty="0">
              <a:latin typeface="+mn-lt"/>
            </a:endParaRPr>
          </a:p>
        </p:txBody>
      </p:sp>
      <p:sp>
        <p:nvSpPr>
          <p:cNvPr id="3" name="Content Placeholder 2">
            <a:extLst>
              <a:ext uri="{FF2B5EF4-FFF2-40B4-BE49-F238E27FC236}">
                <a16:creationId xmlns:a16="http://schemas.microsoft.com/office/drawing/2014/main" id="{65041D5A-D24F-8FA3-CF9C-34E3E8217E79}"/>
              </a:ext>
            </a:extLst>
          </p:cNvPr>
          <p:cNvSpPr>
            <a:spLocks noGrp="1"/>
          </p:cNvSpPr>
          <p:nvPr>
            <p:ph idx="1"/>
          </p:nvPr>
        </p:nvSpPr>
        <p:spPr>
          <a:xfrm>
            <a:off x="838200" y="2007476"/>
            <a:ext cx="10515600" cy="4169487"/>
          </a:xfrm>
        </p:spPr>
        <p:txBody>
          <a:bodyPr wrap="square" lIns="91440">
            <a:noAutofit/>
          </a:bodyPr>
          <a:lstStyle/>
          <a:p>
            <a:pPr marL="0" indent="0">
              <a:lnSpc>
                <a:spcPct val="100000"/>
              </a:lnSpc>
              <a:buNone/>
            </a:pPr>
            <a:r>
              <a:rPr lang="en-US" dirty="0">
                <a:solidFill>
                  <a:srgbClr val="434343"/>
                </a:solidFill>
              </a:rPr>
              <a:t>FDA is also responsible for </a:t>
            </a:r>
            <a:r>
              <a:rPr lang="en-US" u="sng" dirty="0">
                <a:solidFill>
                  <a:srgbClr val="434343"/>
                </a:solidFill>
              </a:rPr>
              <a:t>advancing the public health by helping to speed innovations that make medical products more effective, safer, and more affordable</a:t>
            </a:r>
            <a:r>
              <a:rPr lang="en-US" dirty="0">
                <a:solidFill>
                  <a:srgbClr val="434343"/>
                </a:solidFill>
              </a:rPr>
              <a:t> and by </a:t>
            </a:r>
            <a:r>
              <a:rPr lang="en-US" u="sng" dirty="0">
                <a:solidFill>
                  <a:srgbClr val="434343"/>
                </a:solidFill>
              </a:rPr>
              <a:t>helping the public get the accurate, science-based information they need to use medical products and foods to maintain and improve their health</a:t>
            </a:r>
            <a:r>
              <a:rPr lang="en-US" dirty="0">
                <a:solidFill>
                  <a:srgbClr val="434343"/>
                </a:solidFill>
              </a:rPr>
              <a:t>. </a:t>
            </a:r>
            <a:endParaRPr lang="en-US" dirty="0"/>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lgn="r">
              <a:buNone/>
            </a:pPr>
            <a:r>
              <a:rPr lang="en-US" sz="1200" kern="0" dirty="0">
                <a:solidFill>
                  <a:srgbClr val="000000"/>
                </a:solidFill>
                <a:cs typeface="Arial"/>
                <a:sym typeface="Arial"/>
              </a:rPr>
              <a:t>https://</a:t>
            </a:r>
            <a:r>
              <a:rPr lang="en-US" sz="1200" kern="0" dirty="0" err="1">
                <a:solidFill>
                  <a:srgbClr val="000000"/>
                </a:solidFill>
                <a:cs typeface="Arial"/>
                <a:sym typeface="Arial"/>
              </a:rPr>
              <a:t>www.fda.gov</a:t>
            </a:r>
            <a:r>
              <a:rPr lang="en-US" sz="1200" kern="0" dirty="0">
                <a:solidFill>
                  <a:srgbClr val="000000"/>
                </a:solidFill>
                <a:cs typeface="Arial"/>
                <a:sym typeface="Arial"/>
              </a:rPr>
              <a:t>/about-</a:t>
            </a:r>
            <a:r>
              <a:rPr lang="en-US" sz="1200" kern="0" dirty="0" err="1">
                <a:solidFill>
                  <a:srgbClr val="000000"/>
                </a:solidFill>
                <a:cs typeface="Arial"/>
                <a:sym typeface="Arial"/>
              </a:rPr>
              <a:t>fda</a:t>
            </a:r>
            <a:r>
              <a:rPr lang="en-US" sz="1200" kern="0" dirty="0">
                <a:solidFill>
                  <a:srgbClr val="000000"/>
                </a:solidFill>
                <a:cs typeface="Arial"/>
                <a:sym typeface="Arial"/>
              </a:rPr>
              <a:t>/what-we-do</a:t>
            </a:r>
          </a:p>
          <a:p>
            <a:pPr marL="0" indent="0">
              <a:buNone/>
            </a:pPr>
            <a:endParaRPr lang="en-US" dirty="0"/>
          </a:p>
        </p:txBody>
      </p:sp>
      <p:sp>
        <p:nvSpPr>
          <p:cNvPr id="5" name="Footer Placeholder 4">
            <a:extLst>
              <a:ext uri="{FF2B5EF4-FFF2-40B4-BE49-F238E27FC236}">
                <a16:creationId xmlns:a16="http://schemas.microsoft.com/office/drawing/2014/main" id="{F214C28D-9637-3BC4-7620-9A632902F82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37855F23-95AD-DB24-F282-23980190EAC7}"/>
              </a:ext>
            </a:extLst>
          </p:cNvPr>
          <p:cNvSpPr>
            <a:spLocks noGrp="1"/>
          </p:cNvSpPr>
          <p:nvPr>
            <p:ph type="sldNum" sz="quarter" idx="12"/>
          </p:nvPr>
        </p:nvSpPr>
        <p:spPr/>
        <p:txBody>
          <a:bodyPr/>
          <a:lstStyle/>
          <a:p>
            <a:fld id="{39AFCD21-90AD-40C4-A763-E5D38A542DA3}" type="slidenum">
              <a:rPr lang="en-US" smtClean="0"/>
              <a:t>7</a:t>
            </a:fld>
            <a:endParaRPr lang="en-US"/>
          </a:p>
        </p:txBody>
      </p:sp>
    </p:spTree>
    <p:extLst>
      <p:ext uri="{BB962C8B-B14F-4D97-AF65-F5344CB8AC3E}">
        <p14:creationId xmlns:p14="http://schemas.microsoft.com/office/powerpoint/2010/main" val="4078746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6B9F063-2058-5E89-1417-160880B3478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9EF809AA-EF48-4F51-1BB7-DDF595B4C80C}"/>
              </a:ext>
            </a:extLst>
          </p:cNvPr>
          <p:cNvSpPr>
            <a:spLocks noGrp="1"/>
          </p:cNvSpPr>
          <p:nvPr>
            <p:ph type="sldNum" sz="quarter" idx="12"/>
          </p:nvPr>
        </p:nvSpPr>
        <p:spPr/>
        <p:txBody>
          <a:bodyPr/>
          <a:lstStyle/>
          <a:p>
            <a:fld id="{39AFCD21-90AD-40C4-A763-E5D38A542DA3}" type="slidenum">
              <a:rPr lang="en-US" smtClean="0"/>
              <a:t>70</a:t>
            </a:fld>
            <a:endParaRPr lang="en-US"/>
          </a:p>
        </p:txBody>
      </p:sp>
      <p:sp>
        <p:nvSpPr>
          <p:cNvPr id="10" name="Google Shape;1690;p77">
            <a:extLst>
              <a:ext uri="{FF2B5EF4-FFF2-40B4-BE49-F238E27FC236}">
                <a16:creationId xmlns:a16="http://schemas.microsoft.com/office/drawing/2014/main" id="{CC9A49BD-EE07-4BD0-9A55-F50906317979}"/>
              </a:ext>
            </a:extLst>
          </p:cNvPr>
          <p:cNvSpPr txBox="1">
            <a:spLocks/>
          </p:cNvSpPr>
          <p:nvPr/>
        </p:nvSpPr>
        <p:spPr>
          <a:xfrm>
            <a:off x="1535433" y="872067"/>
            <a:ext cx="9672800" cy="4780000"/>
          </a:xfrm>
          <a:prstGeom prst="rect">
            <a:avLst/>
          </a:prstGeom>
          <a:noFill/>
          <a:ln>
            <a:noFill/>
          </a:ln>
        </p:spPr>
        <p:txBody>
          <a:bodyPr spcFirstLastPara="1" vert="horz" wrap="square" lIns="121900" tIns="121900" rIns="121900" bIns="1219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3600"/>
            </a:pPr>
            <a:r>
              <a:rPr lang="en-US" sz="3200" b="1" dirty="0">
                <a:solidFill>
                  <a:srgbClr val="434343"/>
                </a:solidFill>
                <a:latin typeface="Karla"/>
                <a:ea typeface="Karla"/>
                <a:cs typeface="Karla"/>
                <a:sym typeface="Karla"/>
              </a:rPr>
              <a:t>A consequence of failure to integrate is suboptimization: Suboptimization is a term that has been adopted for a common policy mistake. </a:t>
            </a:r>
            <a:br>
              <a:rPr lang="en-US" sz="3200" b="1" dirty="0">
                <a:solidFill>
                  <a:srgbClr val="434343"/>
                </a:solidFill>
                <a:latin typeface="Karla"/>
                <a:ea typeface="Karla"/>
                <a:cs typeface="Karla"/>
                <a:sym typeface="Karla"/>
              </a:rPr>
            </a:br>
            <a:br>
              <a:rPr lang="en-US" sz="3200" b="1" dirty="0">
                <a:solidFill>
                  <a:srgbClr val="434343"/>
                </a:solidFill>
                <a:latin typeface="Karla"/>
                <a:ea typeface="Karla"/>
                <a:cs typeface="Karla"/>
                <a:sym typeface="Karla"/>
              </a:rPr>
            </a:br>
            <a:r>
              <a:rPr lang="en-US" sz="3200" b="1" dirty="0">
                <a:solidFill>
                  <a:srgbClr val="434343"/>
                </a:solidFill>
                <a:latin typeface="Karla"/>
                <a:ea typeface="Karla"/>
                <a:cs typeface="Karla"/>
                <a:sym typeface="Karla"/>
              </a:rPr>
              <a:t>It refers to the practice of focusing on one component of a total and making changes intended to improve that one component and ignoring the effects on the other components.</a:t>
            </a:r>
          </a:p>
        </p:txBody>
      </p:sp>
    </p:spTree>
    <p:extLst>
      <p:ext uri="{BB962C8B-B14F-4D97-AF65-F5344CB8AC3E}">
        <p14:creationId xmlns:p14="http://schemas.microsoft.com/office/powerpoint/2010/main" val="1506628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69629D-AB89-87A0-2B5B-20607652390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6876E98-6123-F81E-90AB-0EB73D776118}"/>
              </a:ext>
            </a:extLst>
          </p:cNvPr>
          <p:cNvSpPr>
            <a:spLocks noGrp="1"/>
          </p:cNvSpPr>
          <p:nvPr>
            <p:ph type="sldNum" sz="quarter" idx="12"/>
          </p:nvPr>
        </p:nvSpPr>
        <p:spPr/>
        <p:txBody>
          <a:bodyPr/>
          <a:lstStyle/>
          <a:p>
            <a:fld id="{39AFCD21-90AD-40C4-A763-E5D38A542DA3}" type="slidenum">
              <a:rPr lang="en-US" smtClean="0"/>
              <a:t>71</a:t>
            </a:fld>
            <a:endParaRPr lang="en-US"/>
          </a:p>
        </p:txBody>
      </p:sp>
      <p:sp>
        <p:nvSpPr>
          <p:cNvPr id="8" name="Google Shape;193;p32">
            <a:extLst>
              <a:ext uri="{FF2B5EF4-FFF2-40B4-BE49-F238E27FC236}">
                <a16:creationId xmlns:a16="http://schemas.microsoft.com/office/drawing/2014/main" id="{476986D2-CC30-6009-4CCA-4828C1B3911F}"/>
              </a:ext>
            </a:extLst>
          </p:cNvPr>
          <p:cNvSpPr txBox="1">
            <a:spLocks noGrp="1"/>
          </p:cNvSpPr>
          <p:nvPr>
            <p:ph type="title"/>
          </p:nvPr>
        </p:nvSpPr>
        <p:spPr>
          <a:xfrm>
            <a:off x="453473" y="1091818"/>
            <a:ext cx="11272400" cy="1121600"/>
          </a:xfrm>
          <a:prstGeom prst="rect">
            <a:avLst/>
          </a:prstGeom>
          <a:noFill/>
          <a:ln>
            <a:noFill/>
          </a:ln>
        </p:spPr>
        <p:txBody>
          <a:bodyPr spcFirstLastPara="1" vert="horz" wrap="square" lIns="91433" tIns="45700" rIns="91433" bIns="45700" rtlCol="0" anchor="ctr" anchorCtr="0">
            <a:noAutofit/>
          </a:bodyPr>
          <a:lstStyle/>
          <a:p>
            <a:pPr algn="ctr">
              <a:buSzPts val="2700"/>
            </a:pPr>
            <a:r>
              <a:rPr lang="en" sz="3200" b="1" dirty="0">
                <a:latin typeface="Calibri"/>
                <a:ea typeface="Calibri"/>
                <a:cs typeface="Calibri"/>
                <a:sym typeface="Calibri"/>
              </a:rPr>
              <a:t>Patients and their families are at the center. And most patients with a disease highly value a happy, trusted clinician(s) &amp; team.</a:t>
            </a:r>
            <a:endParaRPr sz="3200" b="1" dirty="0">
              <a:latin typeface="Calibri"/>
              <a:ea typeface="Calibri"/>
              <a:cs typeface="Calibri"/>
              <a:sym typeface="Calibri"/>
            </a:endParaRPr>
          </a:p>
        </p:txBody>
      </p:sp>
      <p:sp>
        <p:nvSpPr>
          <p:cNvPr id="9" name="Google Shape;195;p32">
            <a:extLst>
              <a:ext uri="{FF2B5EF4-FFF2-40B4-BE49-F238E27FC236}">
                <a16:creationId xmlns:a16="http://schemas.microsoft.com/office/drawing/2014/main" id="{CDA58342-CB2B-98ED-C7FB-797DEFC71F71}"/>
              </a:ext>
            </a:extLst>
          </p:cNvPr>
          <p:cNvSpPr/>
          <p:nvPr/>
        </p:nvSpPr>
        <p:spPr>
          <a:xfrm>
            <a:off x="2782941" y="2376772"/>
            <a:ext cx="3668400" cy="3668400"/>
          </a:xfrm>
          <a:prstGeom prst="ellipse">
            <a:avLst/>
          </a:prstGeom>
          <a:solidFill>
            <a:srgbClr val="4527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 sz="2933" b="1" i="0" u="none" strike="noStrike" kern="1200" cap="none" spc="0" normalizeH="0" baseline="0" noProof="0">
                <a:ln>
                  <a:noFill/>
                </a:ln>
                <a:solidFill>
                  <a:srgbClr val="FFFFFF"/>
                </a:solidFill>
                <a:effectLst/>
                <a:uLnTx/>
                <a:uFillTx/>
                <a:latin typeface="Arial"/>
                <a:ea typeface="Arial"/>
                <a:cs typeface="Arial"/>
                <a:sym typeface="Arial"/>
              </a:rPr>
              <a:t>Patients </a:t>
            </a:r>
            <a:endParaRPr kumimoji="0" sz="2933" b="1"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 sz="2933" b="1" i="0" u="none" strike="noStrike" kern="1200" cap="none" spc="0" normalizeH="0" baseline="0" noProof="0">
                <a:ln>
                  <a:noFill/>
                </a:ln>
                <a:solidFill>
                  <a:srgbClr val="FFFFFF"/>
                </a:solidFill>
                <a:effectLst/>
                <a:uLnTx/>
                <a:uFillTx/>
                <a:latin typeface="Arial"/>
                <a:ea typeface="Arial"/>
                <a:cs typeface="Arial"/>
                <a:sym typeface="Arial"/>
              </a:rPr>
              <a:t>&amp; </a:t>
            </a:r>
            <a:endParaRPr kumimoji="0" sz="2933" b="1" i="0" u="none" strike="noStrike" kern="120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 sz="2933" b="1" i="0" u="none" strike="noStrike" kern="1200" cap="none" spc="0" normalizeH="0" baseline="0" noProof="0">
                <a:ln>
                  <a:noFill/>
                </a:ln>
                <a:solidFill>
                  <a:srgbClr val="FFFFFF"/>
                </a:solidFill>
                <a:effectLst/>
                <a:uLnTx/>
                <a:uFillTx/>
                <a:latin typeface="Arial"/>
                <a:ea typeface="Arial"/>
                <a:cs typeface="Arial"/>
                <a:sym typeface="Arial"/>
              </a:rPr>
              <a:t>Families</a:t>
            </a:r>
            <a:endParaRPr kumimoji="0" sz="2933" b="1"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0" name="Google Shape;196;p32">
            <a:extLst>
              <a:ext uri="{FF2B5EF4-FFF2-40B4-BE49-F238E27FC236}">
                <a16:creationId xmlns:a16="http://schemas.microsoft.com/office/drawing/2014/main" id="{FBB492ED-6995-9281-9A25-215A323B56DA}"/>
              </a:ext>
            </a:extLst>
          </p:cNvPr>
          <p:cNvSpPr/>
          <p:nvPr/>
        </p:nvSpPr>
        <p:spPr>
          <a:xfrm>
            <a:off x="6551224" y="3195490"/>
            <a:ext cx="2225200" cy="2042000"/>
          </a:xfrm>
          <a:prstGeom prst="ellipse">
            <a:avLst/>
          </a:prstGeom>
          <a:solidFill>
            <a:srgbClr val="4527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1" i="0" u="none" strike="noStrike" kern="1200" cap="none" spc="0" normalizeH="0" baseline="0" noProof="0">
                <a:ln>
                  <a:noFill/>
                </a:ln>
                <a:solidFill>
                  <a:srgbClr val="FFFFFF"/>
                </a:solidFill>
                <a:effectLst/>
                <a:uLnTx/>
                <a:uFillTx/>
                <a:latin typeface="Arial"/>
                <a:ea typeface="Arial"/>
                <a:cs typeface="Arial"/>
                <a:sym typeface="Arial"/>
              </a:rPr>
              <a:t>Clinicians</a:t>
            </a:r>
            <a:endParaRPr kumimoji="0" sz="2400" b="1" i="0" u="none" strike="noStrike" kern="120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426467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03;p33">
            <a:extLst>
              <a:ext uri="{FF2B5EF4-FFF2-40B4-BE49-F238E27FC236}">
                <a16:creationId xmlns:a16="http://schemas.microsoft.com/office/drawing/2014/main" id="{2577C2E0-6E8E-4E11-582C-F2A5E57420CB}"/>
              </a:ext>
            </a:extLst>
          </p:cNvPr>
          <p:cNvPicPr preferRelativeResize="0"/>
          <p:nvPr/>
        </p:nvPicPr>
        <p:blipFill rotWithShape="1">
          <a:blip r:embed="rId2">
            <a:alphaModFix/>
          </a:blip>
          <a:srcRect/>
          <a:stretch/>
        </p:blipFill>
        <p:spPr>
          <a:xfrm>
            <a:off x="1424943" y="1959636"/>
            <a:ext cx="9342114" cy="4178406"/>
          </a:xfrm>
          <a:prstGeom prst="rect">
            <a:avLst/>
          </a:prstGeom>
          <a:noFill/>
          <a:ln>
            <a:noFill/>
          </a:ln>
        </p:spPr>
      </p:pic>
      <p:sp>
        <p:nvSpPr>
          <p:cNvPr id="5" name="Footer Placeholder 4">
            <a:extLst>
              <a:ext uri="{FF2B5EF4-FFF2-40B4-BE49-F238E27FC236}">
                <a16:creationId xmlns:a16="http://schemas.microsoft.com/office/drawing/2014/main" id="{DD69629D-AB89-87A0-2B5B-20607652390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6876E98-6123-F81E-90AB-0EB73D776118}"/>
              </a:ext>
            </a:extLst>
          </p:cNvPr>
          <p:cNvSpPr>
            <a:spLocks noGrp="1"/>
          </p:cNvSpPr>
          <p:nvPr>
            <p:ph type="sldNum" sz="quarter" idx="12"/>
          </p:nvPr>
        </p:nvSpPr>
        <p:spPr/>
        <p:txBody>
          <a:bodyPr/>
          <a:lstStyle/>
          <a:p>
            <a:fld id="{39AFCD21-90AD-40C4-A763-E5D38A542DA3}" type="slidenum">
              <a:rPr lang="en-US" smtClean="0"/>
              <a:t>72</a:t>
            </a:fld>
            <a:endParaRPr lang="en-US"/>
          </a:p>
        </p:txBody>
      </p:sp>
      <p:sp>
        <p:nvSpPr>
          <p:cNvPr id="8" name="Google Shape;193;p32">
            <a:extLst>
              <a:ext uri="{FF2B5EF4-FFF2-40B4-BE49-F238E27FC236}">
                <a16:creationId xmlns:a16="http://schemas.microsoft.com/office/drawing/2014/main" id="{476986D2-CC30-6009-4CCA-4828C1B3911F}"/>
              </a:ext>
            </a:extLst>
          </p:cNvPr>
          <p:cNvSpPr txBox="1">
            <a:spLocks noGrp="1"/>
          </p:cNvSpPr>
          <p:nvPr>
            <p:ph type="title"/>
          </p:nvPr>
        </p:nvSpPr>
        <p:spPr>
          <a:xfrm>
            <a:off x="453473" y="948597"/>
            <a:ext cx="11272400" cy="1121600"/>
          </a:xfrm>
          <a:prstGeom prst="rect">
            <a:avLst/>
          </a:prstGeom>
          <a:noFill/>
          <a:ln>
            <a:noFill/>
          </a:ln>
        </p:spPr>
        <p:txBody>
          <a:bodyPr spcFirstLastPara="1" vert="horz" wrap="square" lIns="91433" tIns="45700" rIns="91433" bIns="45700" rtlCol="0" anchor="ctr" anchorCtr="0">
            <a:noAutofit/>
          </a:bodyPr>
          <a:lstStyle/>
          <a:p>
            <a:pPr algn="ctr">
              <a:lnSpc>
                <a:spcPct val="100000"/>
              </a:lnSpc>
              <a:buClr>
                <a:srgbClr val="000000"/>
              </a:buClr>
            </a:pPr>
            <a:r>
              <a:rPr lang="en-US" sz="2800" b="1" dirty="0">
                <a:latin typeface="Calibri"/>
                <a:ea typeface="Calibri"/>
                <a:cs typeface="Calibri"/>
                <a:sym typeface="Calibri"/>
              </a:rPr>
              <a:t>The reality is we have is a disaggregated, fragmented system with lack of organization around common, transparent high-quality information</a:t>
            </a:r>
          </a:p>
        </p:txBody>
      </p:sp>
    </p:spTree>
    <p:extLst>
      <p:ext uri="{BB962C8B-B14F-4D97-AF65-F5344CB8AC3E}">
        <p14:creationId xmlns:p14="http://schemas.microsoft.com/office/powerpoint/2010/main" val="3931406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10;p34">
            <a:extLst>
              <a:ext uri="{FF2B5EF4-FFF2-40B4-BE49-F238E27FC236}">
                <a16:creationId xmlns:a16="http://schemas.microsoft.com/office/drawing/2014/main" id="{9605E6C4-0A51-C89D-D88E-191B4873DC66}"/>
              </a:ext>
            </a:extLst>
          </p:cNvPr>
          <p:cNvPicPr preferRelativeResize="0"/>
          <p:nvPr/>
        </p:nvPicPr>
        <p:blipFill rotWithShape="1">
          <a:blip r:embed="rId2">
            <a:alphaModFix/>
          </a:blip>
          <a:srcRect/>
          <a:stretch/>
        </p:blipFill>
        <p:spPr>
          <a:xfrm>
            <a:off x="1916258" y="2048844"/>
            <a:ext cx="8346829" cy="4083750"/>
          </a:xfrm>
          <a:prstGeom prst="rect">
            <a:avLst/>
          </a:prstGeom>
          <a:noFill/>
          <a:ln>
            <a:noFill/>
          </a:ln>
        </p:spPr>
      </p:pic>
      <p:sp>
        <p:nvSpPr>
          <p:cNvPr id="5" name="Footer Placeholder 4">
            <a:extLst>
              <a:ext uri="{FF2B5EF4-FFF2-40B4-BE49-F238E27FC236}">
                <a16:creationId xmlns:a16="http://schemas.microsoft.com/office/drawing/2014/main" id="{DD69629D-AB89-87A0-2B5B-20607652390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6876E98-6123-F81E-90AB-0EB73D776118}"/>
              </a:ext>
            </a:extLst>
          </p:cNvPr>
          <p:cNvSpPr>
            <a:spLocks noGrp="1"/>
          </p:cNvSpPr>
          <p:nvPr>
            <p:ph type="sldNum" sz="quarter" idx="12"/>
          </p:nvPr>
        </p:nvSpPr>
        <p:spPr/>
        <p:txBody>
          <a:bodyPr/>
          <a:lstStyle/>
          <a:p>
            <a:fld id="{39AFCD21-90AD-40C4-A763-E5D38A542DA3}" type="slidenum">
              <a:rPr lang="en-US" smtClean="0"/>
              <a:t>73</a:t>
            </a:fld>
            <a:endParaRPr lang="en-US"/>
          </a:p>
        </p:txBody>
      </p:sp>
      <p:sp>
        <p:nvSpPr>
          <p:cNvPr id="8" name="Google Shape;193;p32">
            <a:extLst>
              <a:ext uri="{FF2B5EF4-FFF2-40B4-BE49-F238E27FC236}">
                <a16:creationId xmlns:a16="http://schemas.microsoft.com/office/drawing/2014/main" id="{476986D2-CC30-6009-4CCA-4828C1B3911F}"/>
              </a:ext>
            </a:extLst>
          </p:cNvPr>
          <p:cNvSpPr txBox="1">
            <a:spLocks noGrp="1"/>
          </p:cNvSpPr>
          <p:nvPr>
            <p:ph type="title"/>
          </p:nvPr>
        </p:nvSpPr>
        <p:spPr>
          <a:xfrm>
            <a:off x="453473" y="948597"/>
            <a:ext cx="11272400" cy="1121600"/>
          </a:xfrm>
          <a:prstGeom prst="rect">
            <a:avLst/>
          </a:prstGeom>
          <a:noFill/>
          <a:ln>
            <a:noFill/>
          </a:ln>
        </p:spPr>
        <p:txBody>
          <a:bodyPr spcFirstLastPara="1" vert="horz" wrap="square" lIns="91433" tIns="45700" rIns="91433" bIns="45700" rtlCol="0" anchor="ctr" anchorCtr="0">
            <a:noAutofit/>
          </a:bodyPr>
          <a:lstStyle/>
          <a:p>
            <a:pPr algn="ctr">
              <a:lnSpc>
                <a:spcPct val="100000"/>
              </a:lnSpc>
              <a:buClr>
                <a:srgbClr val="000000"/>
              </a:buClr>
              <a:buSzPts val="2970"/>
            </a:pPr>
            <a:r>
              <a:rPr lang="en-US" sz="3200" b="1" dirty="0">
                <a:latin typeface="Calibri"/>
                <a:ea typeface="Calibri"/>
                <a:cs typeface="Calibri"/>
                <a:sym typeface="Calibri"/>
              </a:rPr>
              <a:t>If patients and clinicians banded together to optimize the information base for high-quality, evidence-based care…</a:t>
            </a:r>
          </a:p>
        </p:txBody>
      </p:sp>
    </p:spTree>
    <p:extLst>
      <p:ext uri="{BB962C8B-B14F-4D97-AF65-F5344CB8AC3E}">
        <p14:creationId xmlns:p14="http://schemas.microsoft.com/office/powerpoint/2010/main" val="3259984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17;p35">
            <a:extLst>
              <a:ext uri="{FF2B5EF4-FFF2-40B4-BE49-F238E27FC236}">
                <a16:creationId xmlns:a16="http://schemas.microsoft.com/office/drawing/2014/main" id="{ACA8DBB9-28F7-2C31-30C9-3EFC34D6DF21}"/>
              </a:ext>
            </a:extLst>
          </p:cNvPr>
          <p:cNvPicPr preferRelativeResize="0"/>
          <p:nvPr/>
        </p:nvPicPr>
        <p:blipFill>
          <a:blip r:embed="rId2">
            <a:alphaModFix/>
          </a:blip>
          <a:stretch>
            <a:fillRect/>
          </a:stretch>
        </p:blipFill>
        <p:spPr>
          <a:xfrm>
            <a:off x="1579685" y="1961408"/>
            <a:ext cx="9032629" cy="4175169"/>
          </a:xfrm>
          <a:prstGeom prst="rect">
            <a:avLst/>
          </a:prstGeom>
          <a:noFill/>
          <a:ln>
            <a:noFill/>
          </a:ln>
        </p:spPr>
      </p:pic>
      <p:sp>
        <p:nvSpPr>
          <p:cNvPr id="5" name="Footer Placeholder 4">
            <a:extLst>
              <a:ext uri="{FF2B5EF4-FFF2-40B4-BE49-F238E27FC236}">
                <a16:creationId xmlns:a16="http://schemas.microsoft.com/office/drawing/2014/main" id="{DD69629D-AB89-87A0-2B5B-20607652390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6876E98-6123-F81E-90AB-0EB73D776118}"/>
              </a:ext>
            </a:extLst>
          </p:cNvPr>
          <p:cNvSpPr>
            <a:spLocks noGrp="1"/>
          </p:cNvSpPr>
          <p:nvPr>
            <p:ph type="sldNum" sz="quarter" idx="12"/>
          </p:nvPr>
        </p:nvSpPr>
        <p:spPr/>
        <p:txBody>
          <a:bodyPr/>
          <a:lstStyle/>
          <a:p>
            <a:fld id="{39AFCD21-90AD-40C4-A763-E5D38A542DA3}" type="slidenum">
              <a:rPr lang="en-US" smtClean="0"/>
              <a:t>74</a:t>
            </a:fld>
            <a:endParaRPr lang="en-US"/>
          </a:p>
        </p:txBody>
      </p:sp>
      <p:sp>
        <p:nvSpPr>
          <p:cNvPr id="8" name="Google Shape;193;p32">
            <a:extLst>
              <a:ext uri="{FF2B5EF4-FFF2-40B4-BE49-F238E27FC236}">
                <a16:creationId xmlns:a16="http://schemas.microsoft.com/office/drawing/2014/main" id="{476986D2-CC30-6009-4CCA-4828C1B3911F}"/>
              </a:ext>
            </a:extLst>
          </p:cNvPr>
          <p:cNvSpPr txBox="1">
            <a:spLocks noGrp="1"/>
          </p:cNvSpPr>
          <p:nvPr>
            <p:ph type="title"/>
          </p:nvPr>
        </p:nvSpPr>
        <p:spPr>
          <a:xfrm>
            <a:off x="453473" y="948597"/>
            <a:ext cx="11272400" cy="1121600"/>
          </a:xfrm>
          <a:prstGeom prst="rect">
            <a:avLst/>
          </a:prstGeom>
          <a:noFill/>
          <a:ln>
            <a:noFill/>
          </a:ln>
        </p:spPr>
        <p:txBody>
          <a:bodyPr spcFirstLastPara="1" vert="horz" wrap="square" lIns="91433" tIns="45700" rIns="91433" bIns="45700" rtlCol="0" anchor="ctr" anchorCtr="0">
            <a:noAutofit/>
          </a:bodyPr>
          <a:lstStyle/>
          <a:p>
            <a:pPr algn="ctr">
              <a:lnSpc>
                <a:spcPct val="100000"/>
              </a:lnSpc>
              <a:spcBef>
                <a:spcPts val="0"/>
              </a:spcBef>
              <a:buSzPts val="4400"/>
            </a:pPr>
            <a:r>
              <a:rPr lang="en-US" sz="3200" b="1" dirty="0">
                <a:solidFill>
                  <a:srgbClr val="0F1866"/>
                </a:solidFill>
                <a:latin typeface="Calibri"/>
                <a:ea typeface="Calibri"/>
                <a:cs typeface="Calibri"/>
                <a:sym typeface="Calibri"/>
              </a:rPr>
              <a:t>Organizations that support the patient-clinician dyad </a:t>
            </a:r>
            <a:br>
              <a:rPr lang="en-US" sz="3200" b="1" dirty="0">
                <a:solidFill>
                  <a:srgbClr val="0F1866"/>
                </a:solidFill>
                <a:latin typeface="Calibri"/>
                <a:ea typeface="Calibri"/>
                <a:cs typeface="Calibri"/>
                <a:sym typeface="Calibri"/>
              </a:rPr>
            </a:br>
            <a:r>
              <a:rPr lang="en-US" sz="3200" b="1" dirty="0">
                <a:solidFill>
                  <a:srgbClr val="0F1866"/>
                </a:solidFill>
                <a:latin typeface="Calibri"/>
                <a:ea typeface="Calibri"/>
                <a:cs typeface="Calibri"/>
                <a:sym typeface="Calibri"/>
              </a:rPr>
              <a:t>would do better with common goals</a:t>
            </a:r>
            <a:endParaRPr lang="en-US" sz="3200" b="1" dirty="0">
              <a:latin typeface="Calibri"/>
              <a:ea typeface="Calibri"/>
              <a:cs typeface="Calibri"/>
              <a:sym typeface="Calibri"/>
            </a:endParaRPr>
          </a:p>
        </p:txBody>
      </p:sp>
    </p:spTree>
    <p:extLst>
      <p:ext uri="{BB962C8B-B14F-4D97-AF65-F5344CB8AC3E}">
        <p14:creationId xmlns:p14="http://schemas.microsoft.com/office/powerpoint/2010/main" val="380551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24;p36">
            <a:extLst>
              <a:ext uri="{FF2B5EF4-FFF2-40B4-BE49-F238E27FC236}">
                <a16:creationId xmlns:a16="http://schemas.microsoft.com/office/drawing/2014/main" id="{C1D2B93A-CAC4-6C8D-A7F5-6B7789491177}"/>
              </a:ext>
            </a:extLst>
          </p:cNvPr>
          <p:cNvPicPr preferRelativeResize="0"/>
          <p:nvPr/>
        </p:nvPicPr>
        <p:blipFill rotWithShape="1">
          <a:blip r:embed="rId2">
            <a:alphaModFix/>
          </a:blip>
          <a:srcRect/>
          <a:stretch/>
        </p:blipFill>
        <p:spPr>
          <a:xfrm>
            <a:off x="760383" y="1929438"/>
            <a:ext cx="10614436" cy="4198092"/>
          </a:xfrm>
          <a:prstGeom prst="rect">
            <a:avLst/>
          </a:prstGeom>
          <a:noFill/>
          <a:ln>
            <a:noFill/>
          </a:ln>
        </p:spPr>
      </p:pic>
      <p:sp>
        <p:nvSpPr>
          <p:cNvPr id="5" name="Footer Placeholder 4">
            <a:extLst>
              <a:ext uri="{FF2B5EF4-FFF2-40B4-BE49-F238E27FC236}">
                <a16:creationId xmlns:a16="http://schemas.microsoft.com/office/drawing/2014/main" id="{DD69629D-AB89-87A0-2B5B-20607652390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6876E98-6123-F81E-90AB-0EB73D776118}"/>
              </a:ext>
            </a:extLst>
          </p:cNvPr>
          <p:cNvSpPr>
            <a:spLocks noGrp="1"/>
          </p:cNvSpPr>
          <p:nvPr>
            <p:ph type="sldNum" sz="quarter" idx="12"/>
          </p:nvPr>
        </p:nvSpPr>
        <p:spPr/>
        <p:txBody>
          <a:bodyPr/>
          <a:lstStyle/>
          <a:p>
            <a:fld id="{39AFCD21-90AD-40C4-A763-E5D38A542DA3}" type="slidenum">
              <a:rPr lang="en-US" smtClean="0"/>
              <a:t>75</a:t>
            </a:fld>
            <a:endParaRPr lang="en-US"/>
          </a:p>
        </p:txBody>
      </p:sp>
      <p:sp>
        <p:nvSpPr>
          <p:cNvPr id="8" name="Google Shape;193;p32">
            <a:extLst>
              <a:ext uri="{FF2B5EF4-FFF2-40B4-BE49-F238E27FC236}">
                <a16:creationId xmlns:a16="http://schemas.microsoft.com/office/drawing/2014/main" id="{476986D2-CC30-6009-4CCA-4828C1B3911F}"/>
              </a:ext>
            </a:extLst>
          </p:cNvPr>
          <p:cNvSpPr txBox="1">
            <a:spLocks noGrp="1"/>
          </p:cNvSpPr>
          <p:nvPr>
            <p:ph type="title"/>
          </p:nvPr>
        </p:nvSpPr>
        <p:spPr>
          <a:xfrm>
            <a:off x="453473" y="948597"/>
            <a:ext cx="11272400" cy="1121600"/>
          </a:xfrm>
          <a:prstGeom prst="rect">
            <a:avLst/>
          </a:prstGeom>
          <a:noFill/>
          <a:ln>
            <a:noFill/>
          </a:ln>
        </p:spPr>
        <p:txBody>
          <a:bodyPr spcFirstLastPara="1" vert="horz" wrap="square" lIns="91433" tIns="45700" rIns="91433" bIns="45700" rtlCol="0" anchor="ctr" anchorCtr="0">
            <a:noAutofit/>
          </a:bodyPr>
          <a:lstStyle/>
          <a:p>
            <a:pPr algn="ctr">
              <a:lnSpc>
                <a:spcPct val="100000"/>
              </a:lnSpc>
              <a:buClr>
                <a:srgbClr val="000000"/>
              </a:buClr>
              <a:buSzPts val="2970"/>
            </a:pPr>
            <a:r>
              <a:rPr lang="en-US" sz="3200" b="1" dirty="0">
                <a:latin typeface="Calibri"/>
                <a:ea typeface="Calibri"/>
                <a:cs typeface="Calibri"/>
                <a:sym typeface="Calibri"/>
              </a:rPr>
              <a:t>The medical products industry &amp; payers would benefit from higher quality information and participation</a:t>
            </a:r>
          </a:p>
        </p:txBody>
      </p:sp>
    </p:spTree>
    <p:extLst>
      <p:ext uri="{BB962C8B-B14F-4D97-AF65-F5344CB8AC3E}">
        <p14:creationId xmlns:p14="http://schemas.microsoft.com/office/powerpoint/2010/main" val="3544071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31;p37">
            <a:extLst>
              <a:ext uri="{FF2B5EF4-FFF2-40B4-BE49-F238E27FC236}">
                <a16:creationId xmlns:a16="http://schemas.microsoft.com/office/drawing/2014/main" id="{FD53AD16-8223-331C-D3BF-06670D40E3EA}"/>
              </a:ext>
            </a:extLst>
          </p:cNvPr>
          <p:cNvPicPr preferRelativeResize="0"/>
          <p:nvPr/>
        </p:nvPicPr>
        <p:blipFill rotWithShape="1">
          <a:blip r:embed="rId2">
            <a:alphaModFix/>
          </a:blip>
          <a:srcRect/>
          <a:stretch/>
        </p:blipFill>
        <p:spPr>
          <a:xfrm>
            <a:off x="1373179" y="1880679"/>
            <a:ext cx="9445641" cy="4247775"/>
          </a:xfrm>
          <a:prstGeom prst="rect">
            <a:avLst/>
          </a:prstGeom>
          <a:noFill/>
          <a:ln>
            <a:noFill/>
          </a:ln>
        </p:spPr>
      </p:pic>
      <p:sp>
        <p:nvSpPr>
          <p:cNvPr id="5" name="Footer Placeholder 4">
            <a:extLst>
              <a:ext uri="{FF2B5EF4-FFF2-40B4-BE49-F238E27FC236}">
                <a16:creationId xmlns:a16="http://schemas.microsoft.com/office/drawing/2014/main" id="{DD69629D-AB89-87A0-2B5B-206076523904}"/>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06876E98-6123-F81E-90AB-0EB73D776118}"/>
              </a:ext>
            </a:extLst>
          </p:cNvPr>
          <p:cNvSpPr>
            <a:spLocks noGrp="1"/>
          </p:cNvSpPr>
          <p:nvPr>
            <p:ph type="sldNum" sz="quarter" idx="12"/>
          </p:nvPr>
        </p:nvSpPr>
        <p:spPr/>
        <p:txBody>
          <a:bodyPr/>
          <a:lstStyle/>
          <a:p>
            <a:fld id="{39AFCD21-90AD-40C4-A763-E5D38A542DA3}" type="slidenum">
              <a:rPr lang="en-US" smtClean="0"/>
              <a:t>76</a:t>
            </a:fld>
            <a:endParaRPr lang="en-US"/>
          </a:p>
        </p:txBody>
      </p:sp>
      <p:sp>
        <p:nvSpPr>
          <p:cNvPr id="8" name="Google Shape;193;p32">
            <a:extLst>
              <a:ext uri="{FF2B5EF4-FFF2-40B4-BE49-F238E27FC236}">
                <a16:creationId xmlns:a16="http://schemas.microsoft.com/office/drawing/2014/main" id="{476986D2-CC30-6009-4CCA-4828C1B3911F}"/>
              </a:ext>
            </a:extLst>
          </p:cNvPr>
          <p:cNvSpPr txBox="1">
            <a:spLocks noGrp="1"/>
          </p:cNvSpPr>
          <p:nvPr>
            <p:ph type="title"/>
          </p:nvPr>
        </p:nvSpPr>
        <p:spPr>
          <a:xfrm>
            <a:off x="8" y="856029"/>
            <a:ext cx="12191992" cy="1204125"/>
          </a:xfrm>
          <a:prstGeom prst="rect">
            <a:avLst/>
          </a:prstGeom>
          <a:noFill/>
          <a:ln>
            <a:noFill/>
          </a:ln>
        </p:spPr>
        <p:txBody>
          <a:bodyPr spcFirstLastPara="1" vert="horz" wrap="square" lIns="91433" tIns="45700" rIns="91433" bIns="45700" rtlCol="0" anchor="ctr" anchorCtr="0">
            <a:noAutofit/>
          </a:bodyPr>
          <a:lstStyle/>
          <a:p>
            <a:pPr algn="ctr">
              <a:lnSpc>
                <a:spcPct val="100000"/>
              </a:lnSpc>
              <a:buClr>
                <a:srgbClr val="000000"/>
              </a:buClr>
            </a:pPr>
            <a:r>
              <a:rPr lang="en-US" sz="2800" b="1" dirty="0">
                <a:latin typeface="Calibri"/>
                <a:ea typeface="Calibri"/>
                <a:cs typeface="Calibri"/>
                <a:sym typeface="Calibri"/>
              </a:rPr>
              <a:t>Given common goals, current technology could support a common information base that could support the primary mission: better outcomes for patients</a:t>
            </a:r>
          </a:p>
        </p:txBody>
      </p:sp>
    </p:spTree>
    <p:extLst>
      <p:ext uri="{BB962C8B-B14F-4D97-AF65-F5344CB8AC3E}">
        <p14:creationId xmlns:p14="http://schemas.microsoft.com/office/powerpoint/2010/main" val="19759923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802;gb4a23c176c_1_467">
            <a:extLst>
              <a:ext uri="{FF2B5EF4-FFF2-40B4-BE49-F238E27FC236}">
                <a16:creationId xmlns:a16="http://schemas.microsoft.com/office/drawing/2014/main" id="{6B2F0AD6-6738-CA17-98F7-85C63578F0C8}"/>
              </a:ext>
            </a:extLst>
          </p:cNvPr>
          <p:cNvPicPr preferRelativeResize="0"/>
          <p:nvPr/>
        </p:nvPicPr>
        <p:blipFill rotWithShape="1">
          <a:blip r:embed="rId2">
            <a:alphaModFix/>
          </a:blip>
          <a:srcRect/>
          <a:stretch/>
        </p:blipFill>
        <p:spPr>
          <a:xfrm>
            <a:off x="2762604" y="1173709"/>
            <a:ext cx="6357118" cy="4814950"/>
          </a:xfrm>
          <a:prstGeom prst="rect">
            <a:avLst/>
          </a:prstGeom>
          <a:noFill/>
          <a:ln>
            <a:noFill/>
          </a:ln>
        </p:spPr>
      </p:pic>
      <p:sp>
        <p:nvSpPr>
          <p:cNvPr id="2" name="Title 1">
            <a:extLst>
              <a:ext uri="{FF2B5EF4-FFF2-40B4-BE49-F238E27FC236}">
                <a16:creationId xmlns:a16="http://schemas.microsoft.com/office/drawing/2014/main" id="{FAACD20E-82D3-FA7E-1E46-E68F5E234F16}"/>
              </a:ext>
            </a:extLst>
          </p:cNvPr>
          <p:cNvSpPr>
            <a:spLocks noGrp="1"/>
          </p:cNvSpPr>
          <p:nvPr>
            <p:ph type="title"/>
          </p:nvPr>
        </p:nvSpPr>
        <p:spPr>
          <a:xfrm>
            <a:off x="838200" y="365125"/>
            <a:ext cx="10515600" cy="1169385"/>
          </a:xfrm>
        </p:spPr>
        <p:txBody>
          <a:bodyPr>
            <a:normAutofit/>
          </a:bodyPr>
          <a:lstStyle/>
          <a:p>
            <a:pPr algn="ctr"/>
            <a:r>
              <a:rPr lang="en" sz="4000" b="1" dirty="0">
                <a:solidFill>
                  <a:srgbClr val="27165C"/>
                </a:solidFill>
                <a:latin typeface="+mn-lt"/>
                <a:ea typeface="Montserrat"/>
                <a:cs typeface="Montserrat"/>
                <a:sym typeface="Montserrat"/>
              </a:rPr>
              <a:t>Central Illustration: Precision Medicine</a:t>
            </a:r>
            <a:endParaRPr lang="en-US" sz="4000" b="1" dirty="0">
              <a:latin typeface="+mn-lt"/>
            </a:endParaRPr>
          </a:p>
        </p:txBody>
      </p:sp>
      <p:sp>
        <p:nvSpPr>
          <p:cNvPr id="5" name="Footer Placeholder 4">
            <a:extLst>
              <a:ext uri="{FF2B5EF4-FFF2-40B4-BE49-F238E27FC236}">
                <a16:creationId xmlns:a16="http://schemas.microsoft.com/office/drawing/2014/main" id="{3528ECED-24D0-6D16-3245-E5F50D70DE56}"/>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BD5157FF-9B0C-FF42-7457-BA80454D7828}"/>
              </a:ext>
            </a:extLst>
          </p:cNvPr>
          <p:cNvSpPr>
            <a:spLocks noGrp="1"/>
          </p:cNvSpPr>
          <p:nvPr>
            <p:ph type="sldNum" sz="quarter" idx="12"/>
          </p:nvPr>
        </p:nvSpPr>
        <p:spPr/>
        <p:txBody>
          <a:bodyPr/>
          <a:lstStyle/>
          <a:p>
            <a:fld id="{39AFCD21-90AD-40C4-A763-E5D38A542DA3}" type="slidenum">
              <a:rPr lang="en-US" smtClean="0"/>
              <a:t>77</a:t>
            </a:fld>
            <a:endParaRPr lang="en-US"/>
          </a:p>
        </p:txBody>
      </p:sp>
      <p:sp>
        <p:nvSpPr>
          <p:cNvPr id="8" name="Google Shape;1803;gb4a23c176c_1_467">
            <a:extLst>
              <a:ext uri="{FF2B5EF4-FFF2-40B4-BE49-F238E27FC236}">
                <a16:creationId xmlns:a16="http://schemas.microsoft.com/office/drawing/2014/main" id="{CC4E74FD-74BD-0229-3A90-0E69B5DD5856}"/>
              </a:ext>
            </a:extLst>
          </p:cNvPr>
          <p:cNvSpPr txBox="1">
            <a:spLocks/>
          </p:cNvSpPr>
          <p:nvPr/>
        </p:nvSpPr>
        <p:spPr>
          <a:xfrm>
            <a:off x="7721888" y="5097712"/>
            <a:ext cx="3706400" cy="1441200"/>
          </a:xfrm>
          <a:prstGeom prst="rect">
            <a:avLst/>
          </a:prstGeom>
          <a:noFill/>
          <a:ln>
            <a:noFill/>
          </a:ln>
        </p:spPr>
        <p:txBody>
          <a:bodyPr spcFirstLastPara="1" vert="horz" wrap="square" lIns="91433" tIns="45700" rIns="91433" bIns="4570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000"/>
            </a:pPr>
            <a:r>
              <a:rPr lang="en-US" sz="1467" i="1" dirty="0" err="1">
                <a:solidFill>
                  <a:srgbClr val="999999"/>
                </a:solidFill>
              </a:rPr>
              <a:t>Califf</a:t>
            </a:r>
            <a:r>
              <a:rPr lang="en-US" sz="1467" i="1" dirty="0">
                <a:solidFill>
                  <a:srgbClr val="999999"/>
                </a:solidFill>
              </a:rPr>
              <a:t>, R.M. J Am Coll Cardiology. 2018;72(25):3301-9</a:t>
            </a:r>
          </a:p>
        </p:txBody>
      </p:sp>
    </p:spTree>
    <p:extLst>
      <p:ext uri="{BB962C8B-B14F-4D97-AF65-F5344CB8AC3E}">
        <p14:creationId xmlns:p14="http://schemas.microsoft.com/office/powerpoint/2010/main" val="19221626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810;p27">
            <a:extLst>
              <a:ext uri="{FF2B5EF4-FFF2-40B4-BE49-F238E27FC236}">
                <a16:creationId xmlns:a16="http://schemas.microsoft.com/office/drawing/2014/main" id="{A36AAEE4-4CCB-CEDD-7EFD-EBF27B97B94C}"/>
              </a:ext>
            </a:extLst>
          </p:cNvPr>
          <p:cNvPicPr preferRelativeResize="0"/>
          <p:nvPr/>
        </p:nvPicPr>
        <p:blipFill rotWithShape="1">
          <a:blip r:embed="rId2">
            <a:alphaModFix/>
          </a:blip>
          <a:srcRect l="-1470" t="9565" r="1470" b="5026"/>
          <a:stretch/>
        </p:blipFill>
        <p:spPr>
          <a:xfrm>
            <a:off x="2193730" y="1093077"/>
            <a:ext cx="7804539" cy="4862880"/>
          </a:xfrm>
          <a:prstGeom prst="rect">
            <a:avLst/>
          </a:prstGeom>
          <a:noFill/>
          <a:ln>
            <a:noFill/>
          </a:ln>
        </p:spPr>
      </p:pic>
      <p:sp>
        <p:nvSpPr>
          <p:cNvPr id="2" name="Title 1">
            <a:extLst>
              <a:ext uri="{FF2B5EF4-FFF2-40B4-BE49-F238E27FC236}">
                <a16:creationId xmlns:a16="http://schemas.microsoft.com/office/drawing/2014/main" id="{51643326-AD0A-81C4-856E-460E1140E0BE}"/>
              </a:ext>
            </a:extLst>
          </p:cNvPr>
          <p:cNvSpPr>
            <a:spLocks noGrp="1"/>
          </p:cNvSpPr>
          <p:nvPr>
            <p:ph type="title"/>
          </p:nvPr>
        </p:nvSpPr>
        <p:spPr>
          <a:xfrm>
            <a:off x="838200" y="365126"/>
            <a:ext cx="10515600" cy="1116834"/>
          </a:xfrm>
        </p:spPr>
        <p:txBody>
          <a:bodyPr>
            <a:normAutofit/>
          </a:bodyPr>
          <a:lstStyle/>
          <a:p>
            <a:pPr algn="ctr"/>
            <a:r>
              <a:rPr lang="en" sz="4000" b="1" dirty="0">
                <a:solidFill>
                  <a:srgbClr val="27165C"/>
                </a:solidFill>
                <a:latin typeface="+mn-lt"/>
                <a:ea typeface="Montserrat"/>
                <a:cs typeface="Montserrat"/>
                <a:sym typeface="Montserrat"/>
              </a:rPr>
              <a:t>Central Illustration: Precision Public Health</a:t>
            </a:r>
            <a:endParaRPr lang="en-US" sz="4000" b="1" dirty="0">
              <a:latin typeface="+mn-lt"/>
            </a:endParaRPr>
          </a:p>
        </p:txBody>
      </p:sp>
      <p:sp>
        <p:nvSpPr>
          <p:cNvPr id="5" name="Footer Placeholder 4">
            <a:extLst>
              <a:ext uri="{FF2B5EF4-FFF2-40B4-BE49-F238E27FC236}">
                <a16:creationId xmlns:a16="http://schemas.microsoft.com/office/drawing/2014/main" id="{1FF50561-6562-142A-737E-F7B401F29277}"/>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7732E866-72F1-92E1-679A-5A34F5FAA9D2}"/>
              </a:ext>
            </a:extLst>
          </p:cNvPr>
          <p:cNvSpPr>
            <a:spLocks noGrp="1"/>
          </p:cNvSpPr>
          <p:nvPr>
            <p:ph type="sldNum" sz="quarter" idx="12"/>
          </p:nvPr>
        </p:nvSpPr>
        <p:spPr/>
        <p:txBody>
          <a:bodyPr/>
          <a:lstStyle/>
          <a:p>
            <a:fld id="{39AFCD21-90AD-40C4-A763-E5D38A542DA3}" type="slidenum">
              <a:rPr lang="en-US" smtClean="0"/>
              <a:t>78</a:t>
            </a:fld>
            <a:endParaRPr lang="en-US"/>
          </a:p>
        </p:txBody>
      </p:sp>
      <p:sp>
        <p:nvSpPr>
          <p:cNvPr id="8" name="TextBox 7">
            <a:extLst>
              <a:ext uri="{FF2B5EF4-FFF2-40B4-BE49-F238E27FC236}">
                <a16:creationId xmlns:a16="http://schemas.microsoft.com/office/drawing/2014/main" id="{78014D24-3C8B-FB21-9D6A-35BF922810CA}"/>
              </a:ext>
            </a:extLst>
          </p:cNvPr>
          <p:cNvSpPr txBox="1"/>
          <p:nvPr/>
        </p:nvSpPr>
        <p:spPr>
          <a:xfrm>
            <a:off x="7359745" y="5843751"/>
            <a:ext cx="4126771" cy="307777"/>
          </a:xfrm>
          <a:prstGeom prst="rect">
            <a:avLst/>
          </a:prstGeom>
          <a:noFill/>
        </p:spPr>
        <p:txBody>
          <a:bodyPr wrap="none" rtlCol="0">
            <a:spAutoFit/>
          </a:bodyPr>
          <a:lstStyle/>
          <a:p>
            <a:r>
              <a:rPr lang="en-US" sz="1400" dirty="0"/>
              <a:t>JACC: </a:t>
            </a:r>
            <a:r>
              <a:rPr lang="en-US" sz="1400" dirty="0">
                <a:hlinkClick r:id="rId3" tooltip="Go to table of contents for this volume/issue"/>
              </a:rPr>
              <a:t>Volume 76, Issue 3</a:t>
            </a:r>
            <a:r>
              <a:rPr lang="en-US" sz="1400" dirty="0"/>
              <a:t>, 21 July 2020, Pages 306-320</a:t>
            </a:r>
          </a:p>
        </p:txBody>
      </p:sp>
    </p:spTree>
    <p:extLst>
      <p:ext uri="{BB962C8B-B14F-4D97-AF65-F5344CB8AC3E}">
        <p14:creationId xmlns:p14="http://schemas.microsoft.com/office/powerpoint/2010/main" val="14621386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819;gb4a23c176c_1_481">
            <a:extLst>
              <a:ext uri="{FF2B5EF4-FFF2-40B4-BE49-F238E27FC236}">
                <a16:creationId xmlns:a16="http://schemas.microsoft.com/office/drawing/2014/main" id="{B3FC82C3-BADB-EB51-E875-EF6245473C4A}"/>
              </a:ext>
            </a:extLst>
          </p:cNvPr>
          <p:cNvPicPr preferRelativeResize="0"/>
          <p:nvPr/>
        </p:nvPicPr>
        <p:blipFill rotWithShape="1">
          <a:blip r:embed="rId2">
            <a:alphaModFix/>
          </a:blip>
          <a:srcRect l="3451" t="3798" r="1994" b="1487"/>
          <a:stretch/>
        </p:blipFill>
        <p:spPr>
          <a:xfrm>
            <a:off x="3608404" y="1336874"/>
            <a:ext cx="4975189" cy="4772614"/>
          </a:xfrm>
          <a:prstGeom prst="rect">
            <a:avLst/>
          </a:prstGeom>
          <a:noFill/>
          <a:ln>
            <a:noFill/>
          </a:ln>
        </p:spPr>
      </p:pic>
      <p:sp>
        <p:nvSpPr>
          <p:cNvPr id="2" name="Title 1">
            <a:extLst>
              <a:ext uri="{FF2B5EF4-FFF2-40B4-BE49-F238E27FC236}">
                <a16:creationId xmlns:a16="http://schemas.microsoft.com/office/drawing/2014/main" id="{51643326-AD0A-81C4-856E-460E1140E0BE}"/>
              </a:ext>
            </a:extLst>
          </p:cNvPr>
          <p:cNvSpPr>
            <a:spLocks noGrp="1"/>
          </p:cNvSpPr>
          <p:nvPr>
            <p:ph type="title"/>
          </p:nvPr>
        </p:nvSpPr>
        <p:spPr>
          <a:xfrm>
            <a:off x="1579684" y="339089"/>
            <a:ext cx="9032630" cy="1116834"/>
          </a:xfrm>
        </p:spPr>
        <p:txBody>
          <a:bodyPr>
            <a:normAutofit fontScale="90000"/>
          </a:bodyPr>
          <a:lstStyle/>
          <a:p>
            <a:pPr algn="ctr"/>
            <a:r>
              <a:rPr lang="en" sz="4000" b="1" dirty="0">
                <a:solidFill>
                  <a:srgbClr val="27165C"/>
                </a:solidFill>
                <a:latin typeface="+mn-lt"/>
                <a:ea typeface="Montserrat"/>
                <a:cs typeface="Montserrat"/>
                <a:sym typeface="Montserrat"/>
              </a:rPr>
              <a:t>Data-driven Merger of Precision Medicine &amp; Precision Public Health</a:t>
            </a:r>
            <a:endParaRPr lang="en-US" sz="4000" b="1" dirty="0">
              <a:latin typeface="+mn-lt"/>
            </a:endParaRPr>
          </a:p>
        </p:txBody>
      </p:sp>
      <p:sp>
        <p:nvSpPr>
          <p:cNvPr id="5" name="Footer Placeholder 4">
            <a:extLst>
              <a:ext uri="{FF2B5EF4-FFF2-40B4-BE49-F238E27FC236}">
                <a16:creationId xmlns:a16="http://schemas.microsoft.com/office/drawing/2014/main" id="{1FF50561-6562-142A-737E-F7B401F29277}"/>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7732E866-72F1-92E1-679A-5A34F5FAA9D2}"/>
              </a:ext>
            </a:extLst>
          </p:cNvPr>
          <p:cNvSpPr>
            <a:spLocks noGrp="1"/>
          </p:cNvSpPr>
          <p:nvPr>
            <p:ph type="sldNum" sz="quarter" idx="12"/>
          </p:nvPr>
        </p:nvSpPr>
        <p:spPr/>
        <p:txBody>
          <a:bodyPr/>
          <a:lstStyle/>
          <a:p>
            <a:fld id="{39AFCD21-90AD-40C4-A763-E5D38A542DA3}" type="slidenum">
              <a:rPr lang="en-US" smtClean="0"/>
              <a:t>79</a:t>
            </a:fld>
            <a:endParaRPr lang="en-US"/>
          </a:p>
        </p:txBody>
      </p:sp>
      <p:sp>
        <p:nvSpPr>
          <p:cNvPr id="8" name="TextBox 7">
            <a:extLst>
              <a:ext uri="{FF2B5EF4-FFF2-40B4-BE49-F238E27FC236}">
                <a16:creationId xmlns:a16="http://schemas.microsoft.com/office/drawing/2014/main" id="{78014D24-3C8B-FB21-9D6A-35BF922810CA}"/>
              </a:ext>
            </a:extLst>
          </p:cNvPr>
          <p:cNvSpPr txBox="1"/>
          <p:nvPr/>
        </p:nvSpPr>
        <p:spPr>
          <a:xfrm>
            <a:off x="7433315" y="5843751"/>
            <a:ext cx="4126771" cy="307777"/>
          </a:xfrm>
          <a:prstGeom prst="rect">
            <a:avLst/>
          </a:prstGeom>
          <a:noFill/>
        </p:spPr>
        <p:txBody>
          <a:bodyPr wrap="none" rtlCol="0">
            <a:spAutoFit/>
          </a:bodyPr>
          <a:lstStyle/>
          <a:p>
            <a:r>
              <a:rPr lang="en-US" sz="1400" dirty="0"/>
              <a:t>JACC: </a:t>
            </a:r>
            <a:r>
              <a:rPr lang="en-US" sz="1400" dirty="0">
                <a:hlinkClick r:id="rId3" tooltip="Go to table of contents for this volume/issue"/>
              </a:rPr>
              <a:t>Volume 76, Issue 3</a:t>
            </a:r>
            <a:r>
              <a:rPr lang="en-US" sz="1400" dirty="0"/>
              <a:t>, 21 July 2020, Pages 306-320</a:t>
            </a:r>
          </a:p>
        </p:txBody>
      </p:sp>
    </p:spTree>
    <p:extLst>
      <p:ext uri="{BB962C8B-B14F-4D97-AF65-F5344CB8AC3E}">
        <p14:creationId xmlns:p14="http://schemas.microsoft.com/office/powerpoint/2010/main" val="1394148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29AE-B5E7-267E-3B94-5439229CD1F8}"/>
              </a:ext>
            </a:extLst>
          </p:cNvPr>
          <p:cNvSpPr>
            <a:spLocks noGrp="1"/>
          </p:cNvSpPr>
          <p:nvPr>
            <p:ph type="title"/>
          </p:nvPr>
        </p:nvSpPr>
        <p:spPr>
          <a:xfrm>
            <a:off x="838199" y="901153"/>
            <a:ext cx="10515600" cy="1106323"/>
          </a:xfrm>
        </p:spPr>
        <p:txBody>
          <a:bodyPr>
            <a:normAutofit/>
          </a:bodyPr>
          <a:lstStyle/>
          <a:p>
            <a:pPr algn="ctr"/>
            <a:r>
              <a:rPr lang="en" sz="4000" b="1" dirty="0">
                <a:latin typeface="+mn-lt"/>
              </a:rPr>
              <a:t>FDA Mission</a:t>
            </a:r>
            <a:endParaRPr lang="en-US" sz="4000" dirty="0">
              <a:latin typeface="+mn-lt"/>
            </a:endParaRPr>
          </a:p>
        </p:txBody>
      </p:sp>
      <p:sp>
        <p:nvSpPr>
          <p:cNvPr id="3" name="Content Placeholder 2">
            <a:extLst>
              <a:ext uri="{FF2B5EF4-FFF2-40B4-BE49-F238E27FC236}">
                <a16:creationId xmlns:a16="http://schemas.microsoft.com/office/drawing/2014/main" id="{65041D5A-D24F-8FA3-CF9C-34E3E8217E79}"/>
              </a:ext>
            </a:extLst>
          </p:cNvPr>
          <p:cNvSpPr>
            <a:spLocks noGrp="1"/>
          </p:cNvSpPr>
          <p:nvPr>
            <p:ph idx="1"/>
          </p:nvPr>
        </p:nvSpPr>
        <p:spPr>
          <a:xfrm>
            <a:off x="838200" y="2007476"/>
            <a:ext cx="10515600" cy="4169487"/>
          </a:xfrm>
        </p:spPr>
        <p:txBody>
          <a:bodyPr>
            <a:normAutofit/>
          </a:bodyPr>
          <a:lstStyle/>
          <a:p>
            <a:pPr marL="0" indent="0">
              <a:lnSpc>
                <a:spcPct val="100000"/>
              </a:lnSpc>
              <a:buNone/>
            </a:pPr>
            <a:r>
              <a:rPr lang="en-US" dirty="0">
                <a:solidFill>
                  <a:srgbClr val="434343"/>
                </a:solidFill>
              </a:rPr>
              <a:t>FDA also has responsibility for </a:t>
            </a:r>
            <a:r>
              <a:rPr lang="en-US" u="sng" dirty="0">
                <a:solidFill>
                  <a:srgbClr val="434343"/>
                </a:solidFill>
              </a:rPr>
              <a:t>regulating the manufacturing, marketing, and distribution of tobacco products</a:t>
            </a:r>
            <a:r>
              <a:rPr lang="en-US" dirty="0">
                <a:solidFill>
                  <a:srgbClr val="434343"/>
                </a:solidFill>
              </a:rPr>
              <a:t> to protect the public health and to reduce tobacco use by minors.</a:t>
            </a:r>
          </a:p>
          <a:p>
            <a:pPr marL="0" indent="0">
              <a:buNone/>
            </a:pPr>
            <a:endParaRPr lang="en-US"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lgn="r">
              <a:buNone/>
            </a:pPr>
            <a:r>
              <a:rPr lang="en-US" sz="1200" kern="0" dirty="0">
                <a:solidFill>
                  <a:srgbClr val="000000"/>
                </a:solidFill>
                <a:cs typeface="Arial"/>
                <a:sym typeface="Arial"/>
              </a:rPr>
              <a:t>https://</a:t>
            </a:r>
            <a:r>
              <a:rPr lang="en-US" sz="1200" kern="0" dirty="0" err="1">
                <a:solidFill>
                  <a:srgbClr val="000000"/>
                </a:solidFill>
                <a:cs typeface="Arial"/>
                <a:sym typeface="Arial"/>
              </a:rPr>
              <a:t>www.fda.gov</a:t>
            </a:r>
            <a:r>
              <a:rPr lang="en-US" sz="1200" kern="0" dirty="0">
                <a:solidFill>
                  <a:srgbClr val="000000"/>
                </a:solidFill>
                <a:cs typeface="Arial"/>
                <a:sym typeface="Arial"/>
              </a:rPr>
              <a:t>/about-</a:t>
            </a:r>
            <a:r>
              <a:rPr lang="en-US" sz="1200" kern="0" dirty="0" err="1">
                <a:solidFill>
                  <a:srgbClr val="000000"/>
                </a:solidFill>
                <a:cs typeface="Arial"/>
                <a:sym typeface="Arial"/>
              </a:rPr>
              <a:t>fda</a:t>
            </a:r>
            <a:r>
              <a:rPr lang="en-US" sz="1200" kern="0" dirty="0">
                <a:solidFill>
                  <a:srgbClr val="000000"/>
                </a:solidFill>
                <a:cs typeface="Arial"/>
                <a:sym typeface="Arial"/>
              </a:rPr>
              <a:t>/what-we-do</a:t>
            </a:r>
          </a:p>
          <a:p>
            <a:pPr marL="0" indent="0">
              <a:buNone/>
            </a:pPr>
            <a:endParaRPr lang="en-US" dirty="0"/>
          </a:p>
        </p:txBody>
      </p:sp>
      <p:sp>
        <p:nvSpPr>
          <p:cNvPr id="5" name="Footer Placeholder 4">
            <a:extLst>
              <a:ext uri="{FF2B5EF4-FFF2-40B4-BE49-F238E27FC236}">
                <a16:creationId xmlns:a16="http://schemas.microsoft.com/office/drawing/2014/main" id="{F214C28D-9637-3BC4-7620-9A632902F82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37855F23-95AD-DB24-F282-23980190EAC7}"/>
              </a:ext>
            </a:extLst>
          </p:cNvPr>
          <p:cNvSpPr>
            <a:spLocks noGrp="1"/>
          </p:cNvSpPr>
          <p:nvPr>
            <p:ph type="sldNum" sz="quarter" idx="12"/>
          </p:nvPr>
        </p:nvSpPr>
        <p:spPr/>
        <p:txBody>
          <a:bodyPr/>
          <a:lstStyle/>
          <a:p>
            <a:fld id="{39AFCD21-90AD-40C4-A763-E5D38A542DA3}" type="slidenum">
              <a:rPr lang="en-US" smtClean="0"/>
              <a:t>8</a:t>
            </a:fld>
            <a:endParaRPr lang="en-US"/>
          </a:p>
        </p:txBody>
      </p:sp>
    </p:spTree>
    <p:extLst>
      <p:ext uri="{BB962C8B-B14F-4D97-AF65-F5344CB8AC3E}">
        <p14:creationId xmlns:p14="http://schemas.microsoft.com/office/powerpoint/2010/main" val="1879670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0248B70-A486-B391-333C-801F4DD0F3E3}"/>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1C5DCC03-49DD-4DE7-2FD8-47412D456EC1}"/>
              </a:ext>
            </a:extLst>
          </p:cNvPr>
          <p:cNvSpPr>
            <a:spLocks noGrp="1"/>
          </p:cNvSpPr>
          <p:nvPr>
            <p:ph type="sldNum" sz="quarter" idx="12"/>
          </p:nvPr>
        </p:nvSpPr>
        <p:spPr/>
        <p:txBody>
          <a:bodyPr/>
          <a:lstStyle/>
          <a:p>
            <a:fld id="{39AFCD21-90AD-40C4-A763-E5D38A542DA3}" type="slidenum">
              <a:rPr lang="en-US" smtClean="0"/>
              <a:t>80</a:t>
            </a:fld>
            <a:endParaRPr lang="en-US"/>
          </a:p>
        </p:txBody>
      </p:sp>
      <p:sp>
        <p:nvSpPr>
          <p:cNvPr id="7" name="Google Shape;1457;p9">
            <a:extLst>
              <a:ext uri="{FF2B5EF4-FFF2-40B4-BE49-F238E27FC236}">
                <a16:creationId xmlns:a16="http://schemas.microsoft.com/office/drawing/2014/main" id="{E4076C0E-08CF-F14F-33D6-D9763C785A47}"/>
              </a:ext>
            </a:extLst>
          </p:cNvPr>
          <p:cNvSpPr txBox="1">
            <a:spLocks noGrp="1"/>
          </p:cNvSpPr>
          <p:nvPr>
            <p:ph type="title"/>
          </p:nvPr>
        </p:nvSpPr>
        <p:spPr>
          <a:xfrm>
            <a:off x="838200" y="1092644"/>
            <a:ext cx="10515599" cy="695243"/>
          </a:xfrm>
          <a:prstGeom prst="rect">
            <a:avLst/>
          </a:prstGeom>
          <a:noFill/>
          <a:ln>
            <a:noFill/>
          </a:ln>
        </p:spPr>
        <p:txBody>
          <a:bodyPr spcFirstLastPara="1" wrap="square" lIns="121900" tIns="121900" rIns="121900" bIns="121900" anchor="t" anchorCtr="0">
            <a:normAutofit fontScale="90000"/>
          </a:bodyPr>
          <a:lstStyle/>
          <a:p>
            <a:pPr algn="ctr">
              <a:buSzPct val="111111"/>
            </a:pPr>
            <a:r>
              <a:rPr lang="en" b="1" dirty="0">
                <a:latin typeface="Calibri"/>
                <a:ea typeface="Calibri"/>
                <a:cs typeface="Calibri"/>
                <a:sym typeface="Calibri"/>
              </a:rPr>
              <a:t>The Opportunity </a:t>
            </a:r>
            <a:endParaRPr b="1" dirty="0">
              <a:latin typeface="Calibri"/>
              <a:ea typeface="Calibri"/>
              <a:cs typeface="Calibri"/>
              <a:sym typeface="Calibri"/>
            </a:endParaRPr>
          </a:p>
        </p:txBody>
      </p:sp>
      <p:sp>
        <p:nvSpPr>
          <p:cNvPr id="8" name="Google Shape;1458;p9">
            <a:extLst>
              <a:ext uri="{FF2B5EF4-FFF2-40B4-BE49-F238E27FC236}">
                <a16:creationId xmlns:a16="http://schemas.microsoft.com/office/drawing/2014/main" id="{CFD04AA0-22A8-2EF6-3473-31D3BE450D0C}"/>
              </a:ext>
            </a:extLst>
          </p:cNvPr>
          <p:cNvSpPr txBox="1">
            <a:spLocks/>
          </p:cNvSpPr>
          <p:nvPr/>
        </p:nvSpPr>
        <p:spPr>
          <a:xfrm>
            <a:off x="838200" y="1787887"/>
            <a:ext cx="10515599" cy="4356495"/>
          </a:xfrm>
          <a:prstGeom prst="rect">
            <a:avLst/>
          </a:prstGeom>
          <a:noFill/>
          <a:ln>
            <a:noFill/>
          </a:ln>
        </p:spPr>
        <p:txBody>
          <a:bodyPr spcFirstLastPara="1" vert="horz" wrap="square" lIns="121900" tIns="121900" rIns="121900" bIns="1219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34343"/>
              </a:buClr>
              <a:buSzPts val="2000"/>
            </a:pPr>
            <a:r>
              <a:rPr lang="en-US" sz="2667" dirty="0">
                <a:solidFill>
                  <a:srgbClr val="434343"/>
                </a:solidFill>
                <a:latin typeface="Calibri"/>
                <a:ea typeface="Calibri"/>
                <a:cs typeface="Calibri"/>
                <a:sym typeface="Calibri"/>
              </a:rPr>
              <a:t>Biomedical science and technology are in an amazing period of discovery and development.</a:t>
            </a:r>
          </a:p>
          <a:p>
            <a:pPr>
              <a:buClr>
                <a:srgbClr val="434343"/>
              </a:buClr>
              <a:buSzPts val="2000"/>
            </a:pPr>
            <a:r>
              <a:rPr lang="en-US" sz="2667" dirty="0">
                <a:solidFill>
                  <a:srgbClr val="434343"/>
                </a:solidFill>
                <a:latin typeface="Calibri"/>
                <a:ea typeface="Calibri"/>
                <a:cs typeface="Calibri"/>
                <a:sym typeface="Calibri"/>
              </a:rPr>
              <a:t>Yet these advantages are not resulting in superior health and outcomes for the U.S. population or for most individuals.</a:t>
            </a:r>
          </a:p>
          <a:p>
            <a:pPr>
              <a:buClr>
                <a:srgbClr val="434343"/>
              </a:buClr>
              <a:buSzPts val="2000"/>
            </a:pPr>
            <a:r>
              <a:rPr lang="en-US" sz="2667" dirty="0">
                <a:solidFill>
                  <a:srgbClr val="434343"/>
                </a:solidFill>
                <a:latin typeface="Calibri"/>
                <a:ea typeface="Calibri"/>
                <a:cs typeface="Calibri"/>
                <a:sym typeface="Calibri"/>
              </a:rPr>
              <a:t>The intersection of biomedical science, technology and communication, if handled with good policies, investment and communication, could usher in a new era of better health for the U.S. and the world.</a:t>
            </a:r>
          </a:p>
          <a:p>
            <a:pPr>
              <a:buClr>
                <a:srgbClr val="434343"/>
              </a:buClr>
              <a:buSzPts val="2000"/>
            </a:pPr>
            <a:r>
              <a:rPr lang="en-US" sz="2667" dirty="0">
                <a:solidFill>
                  <a:srgbClr val="434343"/>
                </a:solidFill>
                <a:latin typeface="Calibri"/>
                <a:ea typeface="Calibri"/>
                <a:cs typeface="Calibri"/>
                <a:sym typeface="Calibri"/>
              </a:rPr>
              <a:t>Previous policies and infrastructure investment provide a solid base from which to build an effective system for evaluation and implementation across the spectrum of development, pivotal trials and post-market evaluation. </a:t>
            </a:r>
          </a:p>
        </p:txBody>
      </p:sp>
    </p:spTree>
    <p:extLst>
      <p:ext uri="{BB962C8B-B14F-4D97-AF65-F5344CB8AC3E}">
        <p14:creationId xmlns:p14="http://schemas.microsoft.com/office/powerpoint/2010/main" val="1227220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70AE0A-E430-4B46-97CF-845558A8D245}"/>
              </a:ext>
            </a:extLst>
          </p:cNvPr>
          <p:cNvSpPr>
            <a:spLocks noGrp="1"/>
          </p:cNvSpPr>
          <p:nvPr>
            <p:ph type="ftr" sz="quarter" idx="11"/>
          </p:nvPr>
        </p:nvSpPr>
        <p:spPr/>
        <p:txBody>
          <a:bodyPr/>
          <a:lstStyle/>
          <a:p>
            <a:pPr algn="l"/>
            <a:r>
              <a:rPr lang="en-US" b="1">
                <a:solidFill>
                  <a:schemeClr val="tx2">
                    <a:lumMod val="60000"/>
                    <a:lumOff val="40000"/>
                  </a:schemeClr>
                </a:solidFill>
                <a:latin typeface="Helvetica"/>
                <a:cs typeface="Helvetica"/>
              </a:rPr>
              <a:t>www.fda.gov</a:t>
            </a:r>
            <a:endParaRPr lang="en-US" b="1" dirty="0">
              <a:solidFill>
                <a:schemeClr val="tx2">
                  <a:lumMod val="60000"/>
                  <a:lumOff val="40000"/>
                </a:schemeClr>
              </a:solidFill>
              <a:latin typeface="Helvetica"/>
              <a:cs typeface="Helvetica"/>
            </a:endParaRPr>
          </a:p>
        </p:txBody>
      </p:sp>
      <p:sp>
        <p:nvSpPr>
          <p:cNvPr id="3" name="Date Placeholder 2">
            <a:extLst>
              <a:ext uri="{FF2B5EF4-FFF2-40B4-BE49-F238E27FC236}">
                <a16:creationId xmlns:a16="http://schemas.microsoft.com/office/drawing/2014/main" id="{9C68F0B7-F0DA-44D0-984D-492237E318BA}"/>
              </a:ext>
            </a:extLst>
          </p:cNvPr>
          <p:cNvSpPr>
            <a:spLocks noGrp="1"/>
          </p:cNvSpPr>
          <p:nvPr>
            <p:ph type="dt" sz="half" idx="10"/>
          </p:nvPr>
        </p:nvSpPr>
        <p:spPr/>
        <p:txBody>
          <a:bodyPr/>
          <a:lstStyle/>
          <a:p>
            <a:fld id="{D8FA407B-4A75-4DAB-925F-0ECF89DE6308}" type="datetime1">
              <a:rPr lang="en-US" smtClean="0"/>
              <a:t>5/17/22</a:t>
            </a:fld>
            <a:endParaRPr lang="en-US" dirty="0"/>
          </a:p>
        </p:txBody>
      </p:sp>
      <p:sp>
        <p:nvSpPr>
          <p:cNvPr id="4" name="Slide Number Placeholder 3">
            <a:extLst>
              <a:ext uri="{FF2B5EF4-FFF2-40B4-BE49-F238E27FC236}">
                <a16:creationId xmlns:a16="http://schemas.microsoft.com/office/drawing/2014/main" id="{B84A77DC-EB1A-496A-B535-918C0CA28F9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871F5F-C8AF-484B-B19A-A0CBCE8C7764}" type="slidenum">
              <a:rPr lang="en-US" smtClean="0"/>
              <a:pPr/>
              <a:t>81</a:t>
            </a:fld>
            <a:endParaRPr lang="en-US"/>
          </a:p>
        </p:txBody>
      </p:sp>
    </p:spTree>
    <p:extLst>
      <p:ext uri="{BB962C8B-B14F-4D97-AF65-F5344CB8AC3E}">
        <p14:creationId xmlns:p14="http://schemas.microsoft.com/office/powerpoint/2010/main" val="314677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29AE-B5E7-267E-3B94-5439229CD1F8}"/>
              </a:ext>
            </a:extLst>
          </p:cNvPr>
          <p:cNvSpPr>
            <a:spLocks noGrp="1"/>
          </p:cNvSpPr>
          <p:nvPr>
            <p:ph type="title"/>
          </p:nvPr>
        </p:nvSpPr>
        <p:spPr>
          <a:xfrm>
            <a:off x="838199" y="901153"/>
            <a:ext cx="10515600" cy="1106323"/>
          </a:xfrm>
        </p:spPr>
        <p:txBody>
          <a:bodyPr>
            <a:normAutofit/>
          </a:bodyPr>
          <a:lstStyle/>
          <a:p>
            <a:pPr algn="ctr"/>
            <a:r>
              <a:rPr lang="en" sz="4000" b="1" dirty="0">
                <a:latin typeface="+mn-lt"/>
              </a:rPr>
              <a:t>FDA Mission</a:t>
            </a:r>
            <a:endParaRPr lang="en-US" sz="4000" dirty="0">
              <a:latin typeface="+mn-lt"/>
            </a:endParaRPr>
          </a:p>
        </p:txBody>
      </p:sp>
      <p:sp>
        <p:nvSpPr>
          <p:cNvPr id="3" name="Content Placeholder 2">
            <a:extLst>
              <a:ext uri="{FF2B5EF4-FFF2-40B4-BE49-F238E27FC236}">
                <a16:creationId xmlns:a16="http://schemas.microsoft.com/office/drawing/2014/main" id="{65041D5A-D24F-8FA3-CF9C-34E3E8217E79}"/>
              </a:ext>
            </a:extLst>
          </p:cNvPr>
          <p:cNvSpPr>
            <a:spLocks noGrp="1"/>
          </p:cNvSpPr>
          <p:nvPr>
            <p:ph idx="1"/>
          </p:nvPr>
        </p:nvSpPr>
        <p:spPr>
          <a:xfrm>
            <a:off x="838200" y="2007476"/>
            <a:ext cx="10515600" cy="4169487"/>
          </a:xfrm>
        </p:spPr>
        <p:txBody>
          <a:bodyPr>
            <a:normAutofit fontScale="85000" lnSpcReduction="20000"/>
          </a:bodyPr>
          <a:lstStyle/>
          <a:p>
            <a:pPr marL="0" indent="0">
              <a:lnSpc>
                <a:spcPct val="120000"/>
              </a:lnSpc>
              <a:buNone/>
            </a:pPr>
            <a:r>
              <a:rPr lang="en-US" sz="3000" dirty="0">
                <a:solidFill>
                  <a:srgbClr val="434343"/>
                </a:solidFill>
              </a:rPr>
              <a:t>Finally, FDA plays a </a:t>
            </a:r>
            <a:r>
              <a:rPr lang="en-US" sz="3000" u="sng" dirty="0">
                <a:solidFill>
                  <a:srgbClr val="434343"/>
                </a:solidFill>
              </a:rPr>
              <a:t>significant role in the Nation’s counterterrorism capability</a:t>
            </a:r>
            <a:r>
              <a:rPr lang="en-US" sz="3000" dirty="0">
                <a:solidFill>
                  <a:srgbClr val="434343"/>
                </a:solidFill>
              </a:rPr>
              <a:t>. FDA fulfills this responsibility by </a:t>
            </a:r>
            <a:r>
              <a:rPr lang="en-US" sz="3000" u="sng" dirty="0">
                <a:solidFill>
                  <a:srgbClr val="434343"/>
                </a:solidFill>
              </a:rPr>
              <a:t>ensuring the security of the food supply and by fostering development of medical products to respond to deliberate and naturally emerging public health threats.</a:t>
            </a:r>
            <a:endParaRPr lang="en-US" sz="3000" dirty="0">
              <a:solidFill>
                <a:srgbClr val="434343"/>
              </a:solidFill>
            </a:endParaRPr>
          </a:p>
          <a:p>
            <a:pPr marL="0" indent="0">
              <a:buNone/>
            </a:pPr>
            <a:endParaRPr lang="en-US" dirty="0">
              <a:solidFill>
                <a:srgbClr val="434343"/>
              </a:solidFill>
            </a:endParaRPr>
          </a:p>
          <a:p>
            <a:pPr marL="0" indent="0">
              <a:buNone/>
            </a:pPr>
            <a:endParaRPr lang="en-US"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buNone/>
            </a:pPr>
            <a:endParaRPr lang="en-US" sz="2400" dirty="0">
              <a:solidFill>
                <a:srgbClr val="434343"/>
              </a:solidFill>
            </a:endParaRPr>
          </a:p>
          <a:p>
            <a:pPr marL="0" indent="0" algn="r">
              <a:buNone/>
            </a:pPr>
            <a:r>
              <a:rPr lang="en-US" sz="1400" kern="0" dirty="0">
                <a:solidFill>
                  <a:srgbClr val="000000"/>
                </a:solidFill>
                <a:cs typeface="Arial"/>
                <a:sym typeface="Arial"/>
              </a:rPr>
              <a:t>https://</a:t>
            </a:r>
            <a:r>
              <a:rPr lang="en-US" sz="1400" kern="0" dirty="0" err="1">
                <a:solidFill>
                  <a:srgbClr val="000000"/>
                </a:solidFill>
                <a:cs typeface="Arial"/>
                <a:sym typeface="Arial"/>
              </a:rPr>
              <a:t>www.fda.gov</a:t>
            </a:r>
            <a:r>
              <a:rPr lang="en-US" sz="1400" kern="0" dirty="0">
                <a:solidFill>
                  <a:srgbClr val="000000"/>
                </a:solidFill>
                <a:cs typeface="Arial"/>
                <a:sym typeface="Arial"/>
              </a:rPr>
              <a:t>/about-</a:t>
            </a:r>
            <a:r>
              <a:rPr lang="en-US" sz="1400" kern="0" dirty="0" err="1">
                <a:solidFill>
                  <a:srgbClr val="000000"/>
                </a:solidFill>
                <a:cs typeface="Arial"/>
                <a:sym typeface="Arial"/>
              </a:rPr>
              <a:t>fda</a:t>
            </a:r>
            <a:r>
              <a:rPr lang="en-US" sz="1400" kern="0" dirty="0">
                <a:solidFill>
                  <a:srgbClr val="000000"/>
                </a:solidFill>
                <a:cs typeface="Arial"/>
                <a:sym typeface="Arial"/>
              </a:rPr>
              <a:t>/what-we-do</a:t>
            </a:r>
          </a:p>
          <a:p>
            <a:pPr marL="0" indent="0">
              <a:buNone/>
            </a:pPr>
            <a:endParaRPr lang="en-US" dirty="0"/>
          </a:p>
        </p:txBody>
      </p:sp>
      <p:sp>
        <p:nvSpPr>
          <p:cNvPr id="5" name="Footer Placeholder 4">
            <a:extLst>
              <a:ext uri="{FF2B5EF4-FFF2-40B4-BE49-F238E27FC236}">
                <a16:creationId xmlns:a16="http://schemas.microsoft.com/office/drawing/2014/main" id="{F214C28D-9637-3BC4-7620-9A632902F82F}"/>
              </a:ext>
            </a:extLst>
          </p:cNvPr>
          <p:cNvSpPr>
            <a:spLocks noGrp="1"/>
          </p:cNvSpPr>
          <p:nvPr>
            <p:ph type="ftr" sz="quarter" idx="11"/>
          </p:nvPr>
        </p:nvSpPr>
        <p:spPr/>
        <p:txBody>
          <a:bodyPr/>
          <a:lstStyle/>
          <a:p>
            <a:pPr algn="l"/>
            <a:r>
              <a:rPr lang="en-US"/>
              <a:t>FDA.gov</a:t>
            </a:r>
            <a:endParaRPr lang="en-US" dirty="0"/>
          </a:p>
        </p:txBody>
      </p:sp>
      <p:sp>
        <p:nvSpPr>
          <p:cNvPr id="6" name="Slide Number Placeholder 5">
            <a:extLst>
              <a:ext uri="{FF2B5EF4-FFF2-40B4-BE49-F238E27FC236}">
                <a16:creationId xmlns:a16="http://schemas.microsoft.com/office/drawing/2014/main" id="{37855F23-95AD-DB24-F282-23980190EAC7}"/>
              </a:ext>
            </a:extLst>
          </p:cNvPr>
          <p:cNvSpPr>
            <a:spLocks noGrp="1"/>
          </p:cNvSpPr>
          <p:nvPr>
            <p:ph type="sldNum" sz="quarter" idx="12"/>
          </p:nvPr>
        </p:nvSpPr>
        <p:spPr/>
        <p:txBody>
          <a:bodyPr/>
          <a:lstStyle/>
          <a:p>
            <a:fld id="{39AFCD21-90AD-40C4-A763-E5D38A542DA3}" type="slidenum">
              <a:rPr lang="en-US" smtClean="0"/>
              <a:t>9</a:t>
            </a:fld>
            <a:endParaRPr lang="en-US"/>
          </a:p>
        </p:txBody>
      </p:sp>
    </p:spTree>
    <p:extLst>
      <p:ext uri="{BB962C8B-B14F-4D97-AF65-F5344CB8AC3E}">
        <p14:creationId xmlns:p14="http://schemas.microsoft.com/office/powerpoint/2010/main" val="341026734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FDA_PP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E1673D7-F7E2-4F83-BF7C-55291E2E4BF8}" vid="{DDBCD155-AC81-4B36-A91D-877D7C0D6B7F}"/>
    </a:ext>
  </a:extLst>
</a:theme>
</file>

<file path=ppt/theme/theme4.xml><?xml version="1.0" encoding="utf-8"?>
<a:theme xmlns:a="http://schemas.openxmlformats.org/drawingml/2006/main" name="FDA 2020-0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A 2020-02" id="{F22E723F-F27C-4343-9B61-E88EDF1F2D3F}" vid="{97343921-9C27-4CBE-B1E7-9D4A645108A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16297</TotalTime>
  <Words>3794</Words>
  <Application>Microsoft Macintosh PowerPoint</Application>
  <PresentationFormat>Widescreen</PresentationFormat>
  <Paragraphs>509</Paragraphs>
  <Slides>81</Slides>
  <Notes>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81</vt:i4>
      </vt:variant>
    </vt:vector>
  </HeadingPairs>
  <TitlesOfParts>
    <vt:vector size="97" baseType="lpstr">
      <vt:lpstr>Arial</vt:lpstr>
      <vt:lpstr>Arial Black</vt:lpstr>
      <vt:lpstr>Calibri</vt:lpstr>
      <vt:lpstr>Calibri Light</vt:lpstr>
      <vt:lpstr>Courier New</vt:lpstr>
      <vt:lpstr>Georgia</vt:lpstr>
      <vt:lpstr>Helvetica</vt:lpstr>
      <vt:lpstr>Helvetica Neue</vt:lpstr>
      <vt:lpstr>Karla</vt:lpstr>
      <vt:lpstr>Montserrat Medium</vt:lpstr>
      <vt:lpstr>Symbol</vt:lpstr>
      <vt:lpstr>Tahoma</vt:lpstr>
      <vt:lpstr>1_Office Theme</vt:lpstr>
      <vt:lpstr>4_Office Theme</vt:lpstr>
      <vt:lpstr>2_FDA_PP_Final</vt:lpstr>
      <vt:lpstr>FDA 2020-02</vt:lpstr>
      <vt:lpstr>PowerPoint Presentation</vt:lpstr>
      <vt:lpstr>The Opportunity </vt:lpstr>
      <vt:lpstr>Evidence Generation &amp; FDA 2022</vt:lpstr>
      <vt:lpstr>The FDA: Big Picture</vt:lpstr>
      <vt:lpstr>FDA Regulates a Spectrum of Health Products :   20-25 cents of every GDP dollar</vt:lpstr>
      <vt:lpstr>FDA Mission</vt:lpstr>
      <vt:lpstr>FDA Mission</vt:lpstr>
      <vt:lpstr>FDA Mission</vt:lpstr>
      <vt:lpstr>FDA Mission</vt:lpstr>
      <vt:lpstr>PowerPoint Presentation</vt:lpstr>
      <vt:lpstr>PowerPoint Presentation</vt:lpstr>
      <vt:lpstr>PowerPoint Presentation</vt:lpstr>
      <vt:lpstr>PowerPoint Presentation</vt:lpstr>
      <vt:lpstr>Life Expectancy at Birth by County, 2014</vt:lpstr>
      <vt:lpstr>Change in Life Expectancy at Birth by County,  1980 to 2014</vt:lpstr>
      <vt:lpstr>PowerPoint Presentation</vt:lpstr>
      <vt:lpstr>PowerPoint Presentation</vt:lpstr>
      <vt:lpstr>PowerPoint Presentation</vt:lpstr>
      <vt:lpstr>Mortality in Rural America</vt:lpstr>
      <vt:lpstr>The Impact of the Pandemic on US Life Expectancy has not been Uniform</vt:lpstr>
      <vt:lpstr>U.S. Continues to Lose Ground in Life Expectancy</vt:lpstr>
      <vt:lpstr>PowerPoint Presentation</vt:lpstr>
      <vt:lpstr>Generating Evidence to Inform Decisions</vt:lpstr>
      <vt:lpstr>Our National Clinical Research System is Well-intentioned But Flawed</vt:lpstr>
      <vt:lpstr>PowerPoint Presentation</vt:lpstr>
      <vt:lpstr>Trial Hyperinflation</vt:lpstr>
      <vt:lpstr>Societal Motivation</vt:lpstr>
      <vt:lpstr>“Selfish Motivation”</vt:lpstr>
      <vt:lpstr>In God we trust, all others must bring high quality, reliable evidence       From Kurt Furberg, Circa 1990</vt:lpstr>
      <vt:lpstr>Expert opinion is important and valuable.  An expert with an opinion supported by reliable, high quality evidence is much more valuable.</vt:lpstr>
      <vt:lpstr>Evidence to Practice</vt:lpstr>
      <vt:lpstr>Generating Evidence to Inform Decisions</vt:lpstr>
      <vt:lpstr>An Evidence Generation Infrastructure</vt:lpstr>
      <vt:lpstr>Typical NIH Network Academic Health Center Sites and Data Coordinating Center</vt:lpstr>
      <vt:lpstr>Networks Share Sites Interoperable and Data</vt:lpstr>
      <vt:lpstr>Integration of Clinical Research Networks</vt:lpstr>
      <vt:lpstr>Learning Health Care Systems</vt:lpstr>
      <vt:lpstr>National System Paradigm Shift</vt:lpstr>
      <vt:lpstr>Learning Medical Device Ecosystem</vt:lpstr>
      <vt:lpstr>PowerPoint Presentation</vt:lpstr>
      <vt:lpstr>PowerPoint Presentation</vt:lpstr>
      <vt:lpstr>Organize Operational Systems that Create Effective Research Networks Embedded in Practice and Bring them Together</vt:lpstr>
      <vt:lpstr>Establish Robust Frameworks for Autonomy, Privacy, Confidentiality and Security</vt:lpstr>
      <vt:lpstr>Adopt Common Approaches to Configuring, Storing and Reusing Digital Health Data with Appropriate Informed Consent and Privacy Protections</vt:lpstr>
      <vt:lpstr>Develop and Test New Methods to Reliably Answer Research Questions</vt:lpstr>
      <vt:lpstr>Ensure Development of New Approaches that Facilitate Efficient Study Design and Conduct</vt:lpstr>
      <vt:lpstr>EvGen</vt:lpstr>
      <vt:lpstr>PowerPoint Presentation</vt:lpstr>
      <vt:lpstr>PowerPoint Presentation</vt:lpstr>
      <vt:lpstr>PowerPoint Presentation</vt:lpstr>
      <vt:lpstr>PowerPoint Presentation</vt:lpstr>
      <vt:lpstr>PowerPoint Presentation</vt:lpstr>
      <vt:lpstr>Genesis 11:1-9</vt:lpstr>
      <vt:lpstr>U.S. 21st Century Cures Act (2016) </vt:lpstr>
      <vt:lpstr>Ensure Development of New Approaches that Facilitate Efficient Study Design and Conduct</vt:lpstr>
      <vt:lpstr>‘Real-World’ Definitions (from FDA’s 2018 Framework)</vt:lpstr>
      <vt:lpstr>Overview of Real-World Data and Study Design</vt:lpstr>
      <vt:lpstr>Key Quality Considerations: FDA and EMA</vt:lpstr>
      <vt:lpstr>Building Quality into Clinical Trials</vt:lpstr>
      <vt:lpstr>Key Considerations:  Complexity</vt:lpstr>
      <vt:lpstr>PowerPoint Presentation</vt:lpstr>
      <vt:lpstr>Re-Framing Quality</vt:lpstr>
      <vt:lpstr>PowerPoint Presentation</vt:lpstr>
      <vt:lpstr>Varying forms of misinformation  carry different levels of threat </vt:lpstr>
      <vt:lpstr>PowerPoint Presentation</vt:lpstr>
      <vt:lpstr>PowerPoint Presentation</vt:lpstr>
      <vt:lpstr>Misinformation</vt:lpstr>
      <vt:lpstr>PowerPoint Presentation</vt:lpstr>
      <vt:lpstr>PowerPoint Presentation</vt:lpstr>
      <vt:lpstr>PowerPoint Presentation</vt:lpstr>
      <vt:lpstr>Patients and their families are at the center. And most patients with a disease highly value a happy, trusted clinician(s) &amp; team.</vt:lpstr>
      <vt:lpstr>The reality is we have is a disaggregated, fragmented system with lack of organization around common, transparent high-quality information</vt:lpstr>
      <vt:lpstr>If patients and clinicians banded together to optimize the information base for high-quality, evidence-based care…</vt:lpstr>
      <vt:lpstr>Organizations that support the patient-clinician dyad  would do better with common goals</vt:lpstr>
      <vt:lpstr>The medical products industry &amp; payers would benefit from higher quality information and participation</vt:lpstr>
      <vt:lpstr>Given common goals, current technology could support a common information base that could support the primary mission: better outcomes for patients</vt:lpstr>
      <vt:lpstr>Central Illustration: Precision Medicine</vt:lpstr>
      <vt:lpstr>Central Illustration: Precision Public Health</vt:lpstr>
      <vt:lpstr>Data-driven Merger of Precision Medicine &amp; Precision Public Health</vt:lpstr>
      <vt:lpstr>The Opportunity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Califf, Robert</dc:creator>
  <cp:lastModifiedBy>Califf, Robert</cp:lastModifiedBy>
  <cp:revision>27</cp:revision>
  <dcterms:created xsi:type="dcterms:W3CDTF">2022-02-26T12:40:05Z</dcterms:created>
  <dcterms:modified xsi:type="dcterms:W3CDTF">2022-05-17T20:32:25Z</dcterms:modified>
</cp:coreProperties>
</file>